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95" r:id="rId4"/>
  </p:sldMasterIdLst>
  <p:notesMasterIdLst>
    <p:notesMasterId r:id="rId20"/>
  </p:notesMasterIdLst>
  <p:handoutMasterIdLst>
    <p:handoutMasterId r:id="rId21"/>
  </p:handoutMasterIdLst>
  <p:sldIdLst>
    <p:sldId id="256" r:id="rId5"/>
    <p:sldId id="320" r:id="rId6"/>
    <p:sldId id="322" r:id="rId7"/>
    <p:sldId id="321" r:id="rId8"/>
    <p:sldId id="324" r:id="rId9"/>
    <p:sldId id="325" r:id="rId10"/>
    <p:sldId id="323" r:id="rId11"/>
    <p:sldId id="328" r:id="rId12"/>
    <p:sldId id="331" r:id="rId13"/>
    <p:sldId id="329" r:id="rId14"/>
    <p:sldId id="330" r:id="rId15"/>
    <p:sldId id="327" r:id="rId16"/>
    <p:sldId id="332" r:id="rId17"/>
    <p:sldId id="333" r:id="rId18"/>
    <p:sldId id="289" r:id="rId19"/>
  </p:sldIdLst>
  <p:sldSz cx="12192000" cy="6858000"/>
  <p:notesSz cx="6735763" cy="98663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īna" initials="E" lastIdx="1" clrIdx="0">
    <p:extLst/>
  </p:cmAuthor>
  <p:cmAuthor id="2" name="Janis" initials="JP" lastIdx="2" clrIdx="1">
    <p:extLst/>
  </p:cmAuthor>
  <p:cmAuthor id="3" name="Emils" initials="E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2491" autoAdjust="0"/>
  </p:normalViewPr>
  <p:slideViewPr>
    <p:cSldViewPr snapToGrid="0">
      <p:cViewPr varScale="1">
        <p:scale>
          <a:sx n="103" d="100"/>
          <a:sy n="103" d="100"/>
        </p:scale>
        <p:origin x="144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4DDDB-FFB6-41DA-9A3A-51FF372C0965}" type="datetimeFigureOut">
              <a:rPr lang="lv-LV" smtClean="0"/>
              <a:t>16.08.2017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F17D2-B5BF-43E6-BD97-538359FD63A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52175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D0A51-63A0-424A-845B-13667A6F5FBB}" type="datetimeFigureOut">
              <a:rPr lang="lv-LV" smtClean="0"/>
              <a:t>16.08.2017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986D2-A979-4166-A81C-5952FB15E8C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31005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>
                <a:solidFill>
                  <a:srgbClr val="C00000"/>
                </a:solidFill>
              </a:rPr>
              <a:t>«Sašūšana» norit visvienkāršākā veidā – ņemiet parasto diegu, taču vēlams stipru.</a:t>
            </a:r>
          </a:p>
          <a:p>
            <a:r>
              <a:rPr lang="lv-LV" dirty="0" smtClean="0">
                <a:solidFill>
                  <a:srgbClr val="C00000"/>
                </a:solidFill>
              </a:rPr>
              <a:t>Mezgla vietu pielīmēt ar papīra lapiņu un to arī parakstīt, </a:t>
            </a:r>
            <a:r>
              <a:rPr lang="lv-LV" dirty="0" err="1" smtClean="0">
                <a:solidFill>
                  <a:srgbClr val="C00000"/>
                </a:solidFill>
              </a:rPr>
              <a:t>uzraksto</a:t>
            </a:r>
            <a:r>
              <a:rPr lang="lv-LV" dirty="0" smtClean="0">
                <a:solidFill>
                  <a:srgbClr val="C00000"/>
                </a:solidFill>
              </a:rPr>
              <a:t> lappušu skaitu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986D2-A979-4166-A81C-5952FB15E8C8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9832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986D2-A979-4166-A81C-5952FB15E8C8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83845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http://fdp.gov.lv/files/uploaded/FDP_1_21_393_20160304_Atlidzibas_principi.pdf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986D2-A979-4166-A81C-5952FB15E8C8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10233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986D2-A979-4166-A81C-5952FB15E8C8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39204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986D2-A979-4166-A81C-5952FB15E8C8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10469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2326103"/>
            <a:ext cx="9144000" cy="136032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77850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>
          <a:xfrm>
            <a:off x="5346032" y="6356350"/>
            <a:ext cx="1499937" cy="365125"/>
          </a:xfrm>
        </p:spPr>
        <p:txBody>
          <a:bodyPr/>
          <a:lstStyle>
            <a:lvl1pPr algn="ctr">
              <a:defRPr/>
            </a:lvl1pPr>
          </a:lstStyle>
          <a:p>
            <a:fld id="{AACF8588-64BF-4344-96A4-E9662A4051CF}" type="datetime1">
              <a:rPr lang="lv-LV" smtClean="0"/>
              <a:t>16.08.2017</a:t>
            </a:fld>
            <a:endParaRPr lang="lv-LV"/>
          </a:p>
        </p:txBody>
      </p:sp>
      <p:sp>
        <p:nvSpPr>
          <p:cNvPr id="7" name="Rectangle 7"/>
          <p:cNvSpPr/>
          <p:nvPr userDrawn="1"/>
        </p:nvSpPr>
        <p:spPr>
          <a:xfrm>
            <a:off x="0" y="0"/>
            <a:ext cx="1968500" cy="15367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6" name="Attēls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425" y="0"/>
            <a:ext cx="23431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0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0420-D333-4355-9204-B111B2478732}" type="datetime1">
              <a:rPr lang="lv-LV" smtClean="0"/>
              <a:t>16.08.2017</a:t>
            </a:fld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4722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189746" y="1709738"/>
            <a:ext cx="915770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2189746" y="4589463"/>
            <a:ext cx="915770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E63C-FE13-41E8-ACB6-6386864BC071}" type="datetime1">
              <a:rPr lang="lv-LV" smtClean="0"/>
              <a:t>16.08.2017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15396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2189746" y="1825625"/>
            <a:ext cx="4588043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946232" y="1825625"/>
            <a:ext cx="4407568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0290B-35D6-4C3A-BFBD-758CE31A7359}" type="datetime1">
              <a:rPr lang="lv-LV" smtClean="0"/>
              <a:t>16.08.2017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5499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189748" y="365125"/>
            <a:ext cx="9165640" cy="1325563"/>
          </a:xfrm>
        </p:spPr>
        <p:txBody>
          <a:bodyPr/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2189747" y="1681163"/>
            <a:ext cx="4692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2189747" y="2505075"/>
            <a:ext cx="4692316" cy="3684588"/>
          </a:xfrm>
        </p:spPr>
        <p:txBody>
          <a:bodyPr/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978316" y="1681163"/>
            <a:ext cx="437707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978316" y="2505075"/>
            <a:ext cx="4377071" cy="3684588"/>
          </a:xfrm>
        </p:spPr>
        <p:txBody>
          <a:bodyPr/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1A0A-F568-4732-9A48-9CF924E3C94B}" type="datetime1">
              <a:rPr lang="lv-LV" smtClean="0"/>
              <a:t>16.08.2017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93945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63ABA-D30E-46BE-938C-50D1FF2F37C1}" type="datetime1">
              <a:rPr lang="lv-LV" smtClean="0"/>
              <a:t>16.08.2017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5329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FEAF-FBC9-46A0-B9E6-4BE5008E722A}" type="datetime1">
              <a:rPr lang="lv-LV" smtClean="0"/>
              <a:t>16.08.2017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8826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873F-C04A-49FE-9E1D-8E59B219C3AC}" type="datetime1">
              <a:rPr lang="lv-LV" smtClean="0"/>
              <a:t>16.08.2017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8000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2189747" y="365125"/>
            <a:ext cx="9164053" cy="1019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2189747" y="1604211"/>
            <a:ext cx="9164053" cy="457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2189747" y="6356350"/>
            <a:ext cx="1499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C06C7-1AD2-4D8E-B4FE-15663E8BFD42}" type="datetime1">
              <a:rPr lang="lv-LV" smtClean="0"/>
              <a:t>16.08.2017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3938337" y="6356350"/>
            <a:ext cx="64328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10627894" y="6356350"/>
            <a:ext cx="7259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2C14F-654A-48BF-A324-8B07BD5B5F7F}" type="slidenum">
              <a:rPr lang="lv-LV" smtClean="0"/>
              <a:t>‹#›</a:t>
            </a:fld>
            <a:endParaRPr lang="lv-LV" dirty="0"/>
          </a:p>
        </p:txBody>
      </p:sp>
      <p:pic>
        <p:nvPicPr>
          <p:cNvPr id="9" name="Attēls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37" y="1"/>
            <a:ext cx="1569299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9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6" r:id="rId1"/>
    <p:sldLayoutId id="2147484997" r:id="rId2"/>
    <p:sldLayoutId id="2147484998" r:id="rId3"/>
    <p:sldLayoutId id="2147484999" r:id="rId4"/>
    <p:sldLayoutId id="2147485000" r:id="rId5"/>
    <p:sldLayoutId id="2147485001" r:id="rId6"/>
    <p:sldLayoutId id="2147485002" r:id="rId7"/>
    <p:sldLayoutId id="2147485003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fdp.gov.lv/files/uploaded/FDP_1_15_1192_20170809_FDP2017_3_Nolikums.doc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dp.gov.lv/files/uploaded/FDP_1_15_1192_20170809_FDP2017_3_Nolikums_10pielikums.doc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2680666"/>
            <a:ext cx="9144000" cy="1360321"/>
          </a:xfrm>
        </p:spPr>
        <p:txBody>
          <a:bodyPr>
            <a:noAutofit/>
          </a:bodyPr>
          <a:lstStyle/>
          <a:p>
            <a:r>
              <a:rPr lang="lv-LV" sz="2800" dirty="0"/>
              <a:t>Fiskālās disciplīnas padomes </a:t>
            </a:r>
            <a:r>
              <a:rPr lang="lv-LV" sz="2800" dirty="0" smtClean="0"/>
              <a:t/>
            </a:r>
            <a:br>
              <a:rPr lang="lv-LV" sz="2800" dirty="0" smtClean="0"/>
            </a:br>
            <a:r>
              <a:rPr lang="lv-LV" sz="2800" dirty="0" smtClean="0"/>
              <a:t>pētniecības </a:t>
            </a:r>
            <a:r>
              <a:rPr lang="lv-LV" sz="2800" dirty="0"/>
              <a:t>konsultāciju </a:t>
            </a:r>
            <a:r>
              <a:rPr lang="lv-LV" sz="2800" dirty="0" smtClean="0"/>
              <a:t>pakalpojumi</a:t>
            </a:r>
            <a:br>
              <a:rPr lang="lv-LV" sz="2800" dirty="0" smtClean="0"/>
            </a:br>
            <a:r>
              <a:rPr lang="lv-LV" sz="2800" dirty="0" smtClean="0"/>
              <a:t>(atklāts konkurss)</a:t>
            </a:r>
            <a:endParaRPr lang="lv-LV" sz="2800" dirty="0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>
          <a:xfrm>
            <a:off x="4668212" y="6365680"/>
            <a:ext cx="2855576" cy="365125"/>
          </a:xfrm>
        </p:spPr>
        <p:txBody>
          <a:bodyPr/>
          <a:lstStyle/>
          <a:p>
            <a:r>
              <a:rPr lang="lv-LV" dirty="0" smtClean="0"/>
              <a:t>Interesentu seminārs, 16.08.2017.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2757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Maksimālais finanšu piedāvājums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Makroekonomikas eksperts: 31 128 eiro</a:t>
            </a:r>
          </a:p>
          <a:p>
            <a:r>
              <a:rPr lang="lv-LV" dirty="0" smtClean="0"/>
              <a:t>Fiskālās ilgtspējas eksperts: 6 588 eiro (1 647 x 4 mēneši)</a:t>
            </a:r>
          </a:p>
          <a:p>
            <a:r>
              <a:rPr lang="lv-LV" dirty="0" smtClean="0"/>
              <a:t>Fiskālo risku eksperts: 24 540 eiro sastāvdaļās*:</a:t>
            </a:r>
          </a:p>
          <a:p>
            <a:pPr lvl="1"/>
            <a:r>
              <a:rPr lang="lv-LV" dirty="0" smtClean="0"/>
              <a:t>1 647 eiro x 12 mēneši = 19 764 eiro (mēnešalga)</a:t>
            </a:r>
          </a:p>
          <a:p>
            <a:pPr lvl="1"/>
            <a:r>
              <a:rPr lang="lv-LV" dirty="0" smtClean="0"/>
              <a:t>10% no 19 764 eiro = 1 976 eiro (10% mēneša piemaksa) </a:t>
            </a:r>
          </a:p>
          <a:p>
            <a:pPr lvl="1"/>
            <a:r>
              <a:rPr lang="lv-LV" dirty="0" smtClean="0"/>
              <a:t>10% no 19 764 eiro = 1 976 eiro (10% vienreizēja naudas balva)</a:t>
            </a:r>
          </a:p>
          <a:p>
            <a:pPr lvl="1"/>
            <a:r>
              <a:rPr lang="lv-LV" dirty="0" smtClean="0"/>
              <a:t>50% no 1 647 eiro = 824 eiro (50% atvaļinājuma pabalsts)</a:t>
            </a:r>
          </a:p>
          <a:p>
            <a:pPr marL="0" indent="0">
              <a:buNone/>
            </a:pPr>
            <a:r>
              <a:rPr lang="lv-LV" dirty="0" smtClean="0"/>
              <a:t>* piešķirtais atalgojuma apmērs pilnā apmērā izsludināts, sastāvdaļas norādītas augstāk </a:t>
            </a:r>
            <a:r>
              <a:rPr lang="lv-LV" u="sng" dirty="0" smtClean="0"/>
              <a:t>tikai informatīvi</a:t>
            </a:r>
            <a:r>
              <a:rPr lang="lv-LV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16.08.2017.</a:t>
            </a:r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Fiskālās disciplīnas padomes </a:t>
            </a:r>
            <a:r>
              <a:rPr lang="lv-LV" dirty="0" smtClean="0"/>
              <a:t>pētniecības </a:t>
            </a:r>
            <a:r>
              <a:rPr lang="lv-LV" dirty="0"/>
              <a:t>konsultāciju </a:t>
            </a:r>
            <a:r>
              <a:rPr lang="lv-LV" dirty="0" smtClean="0"/>
              <a:t>pakalpojumi (atklāts </a:t>
            </a:r>
            <a:r>
              <a:rPr lang="lv-LV" dirty="0"/>
              <a:t>konkurss)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0318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Par piedāvājumu variantu iesniegšanu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Gan juridiskās, gan fiziskās personas var iesniegt vairākus piedāvājumus gan attiecībā par vienu no ekspertu iepirkumiem, gan arī par diviem vai trim ekspertu konsultāciju </a:t>
            </a:r>
            <a:r>
              <a:rPr lang="lv-LV" dirty="0" smtClean="0"/>
              <a:t>iepirkumiem </a:t>
            </a:r>
            <a:r>
              <a:rPr lang="lv-LV" i="1" dirty="0" smtClean="0"/>
              <a:t>– vienkāršāk sakot </a:t>
            </a:r>
            <a:r>
              <a:rPr lang="lv-LV" i="1" dirty="0" smtClean="0">
                <a:sym typeface="Wingdings" panose="05000000000000000000" pitchFamily="2" charset="2"/>
              </a:rPr>
              <a:t> </a:t>
            </a:r>
            <a:r>
              <a:rPr lang="lv-LV" i="1" dirty="0" smtClean="0"/>
              <a:t>– viens pretendents var pieteikties uz vairākām pozīcijām.</a:t>
            </a:r>
            <a:endParaRPr lang="lv-LV" i="1" dirty="0" smtClean="0"/>
          </a:p>
          <a:p>
            <a:r>
              <a:rPr lang="lv-LV" dirty="0" smtClean="0"/>
              <a:t>Piemēram, viens piedāvājums par fiskālās ilgtspējas un fiskālo risku ekspertu. </a:t>
            </a:r>
          </a:p>
          <a:p>
            <a:r>
              <a:rPr lang="lv-LV" dirty="0" smtClean="0"/>
              <a:t>Taču ir svarīgi, lai piedāvājumā ir iesniegtas atbildes uz </a:t>
            </a:r>
            <a:r>
              <a:rPr lang="lv-LV" u="sng" dirty="0" smtClean="0"/>
              <a:t>katram</a:t>
            </a:r>
            <a:r>
              <a:rPr lang="lv-LV" dirty="0" smtClean="0"/>
              <a:t> ekspertam paredzētajiem jautājumiem.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16.08.2017.</a:t>
            </a:r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Fiskālās disciplīnas padomes </a:t>
            </a:r>
            <a:r>
              <a:rPr lang="lv-LV" dirty="0" smtClean="0"/>
              <a:t>pētniecības </a:t>
            </a:r>
            <a:r>
              <a:rPr lang="lv-LV" dirty="0"/>
              <a:t>konsultāciju </a:t>
            </a:r>
            <a:r>
              <a:rPr lang="lv-LV" dirty="0" smtClean="0"/>
              <a:t>pakalpojumi (atklāts </a:t>
            </a:r>
            <a:r>
              <a:rPr lang="lv-LV" dirty="0"/>
              <a:t>konkurss)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7277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Vieta Jūsu uzdotajiem jautājumiem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Vai nevaram iesniegt īsāku – kodolīgāku </a:t>
            </a:r>
            <a:r>
              <a:rPr lang="lv-LV" dirty="0" smtClean="0"/>
              <a:t>atbildi, t.i. zem 500 vārdiem?</a:t>
            </a:r>
          </a:p>
          <a:p>
            <a:pPr lvl="1"/>
            <a:r>
              <a:rPr lang="lv-LV" dirty="0" smtClean="0"/>
              <a:t>Nē, jo tas ir vienīgais, ko pēc satura vērtēs Iepirkumu komisija, un tā ir iespēja Jums sniegt un parādīt savas zināšanas par attiecīgo tēmu.</a:t>
            </a:r>
            <a:endParaRPr lang="lv-LV" dirty="0" smtClean="0"/>
          </a:p>
          <a:p>
            <a:r>
              <a:rPr lang="lv-LV" dirty="0" smtClean="0"/>
              <a:t>Vai sadarbība ir latviski un </a:t>
            </a:r>
            <a:r>
              <a:rPr lang="lv-LV" dirty="0" smtClean="0"/>
              <a:t>angliski?</a:t>
            </a:r>
          </a:p>
          <a:p>
            <a:pPr lvl="1"/>
            <a:r>
              <a:rPr lang="lv-LV" dirty="0" smtClean="0"/>
              <a:t>Jā, jo Padome ir starptautiska, un praktiskie darbi norit abās valodās.</a:t>
            </a:r>
            <a:endParaRPr lang="lv-LV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16.08.2017.</a:t>
            </a:r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Fiskālās disciplīnas padomes </a:t>
            </a:r>
            <a:r>
              <a:rPr lang="lv-LV" dirty="0" smtClean="0"/>
              <a:t>pētniecības </a:t>
            </a:r>
            <a:r>
              <a:rPr lang="lv-LV" dirty="0"/>
              <a:t>konsultāciju </a:t>
            </a:r>
            <a:r>
              <a:rPr lang="lv-LV" dirty="0" smtClean="0"/>
              <a:t>pakalpojumi (atklāts </a:t>
            </a:r>
            <a:r>
              <a:rPr lang="lv-LV" dirty="0"/>
              <a:t>konkurss)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9081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Materiāli pieejami: 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>http</a:t>
            </a:r>
            <a:r>
              <a:rPr lang="lv-LV" dirty="0"/>
              <a:t>://fdp.gov.lv/iepirkumi-un-noslegtie-ligumi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2538" y="1584325"/>
            <a:ext cx="8385356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16.08.2017.</a:t>
            </a:r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Fiskālās disciplīnas padomes </a:t>
            </a:r>
            <a:r>
              <a:rPr lang="lv-LV" dirty="0" smtClean="0"/>
              <a:t>pētniecības </a:t>
            </a:r>
            <a:r>
              <a:rPr lang="lv-LV" dirty="0"/>
              <a:t>konsultāciju </a:t>
            </a:r>
            <a:r>
              <a:rPr lang="lv-LV" dirty="0" smtClean="0"/>
              <a:t>pakalpojumi (atklāts </a:t>
            </a:r>
            <a:r>
              <a:rPr lang="lv-LV" dirty="0"/>
              <a:t>konkurss)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2339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Baltijas neatkarīgās fiskālās iestādes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16.08.2017.</a:t>
            </a:r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Fiskālās disciplīnas padomes </a:t>
            </a:r>
            <a:r>
              <a:rPr lang="lv-LV" dirty="0" smtClean="0"/>
              <a:t>pētniecības </a:t>
            </a:r>
            <a:r>
              <a:rPr lang="lv-LV" dirty="0"/>
              <a:t>konsultāciju </a:t>
            </a:r>
            <a:r>
              <a:rPr lang="lv-LV" dirty="0" smtClean="0"/>
              <a:t>pakalpojumi (atklāts </a:t>
            </a:r>
            <a:r>
              <a:rPr lang="lv-LV" dirty="0"/>
              <a:t>konkurss)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14</a:t>
            </a:fld>
            <a:endParaRPr lang="lv-LV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89747" y="1584325"/>
            <a:ext cx="665374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0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2195474"/>
            <a:ext cx="9144000" cy="1360321"/>
          </a:xfrm>
        </p:spPr>
        <p:txBody>
          <a:bodyPr>
            <a:noAutofit/>
          </a:bodyPr>
          <a:lstStyle/>
          <a:p>
            <a:r>
              <a:rPr lang="lv-LV" sz="3600" dirty="0"/>
              <a:t>Paldies par uzmanību</a:t>
            </a:r>
            <a:r>
              <a:rPr lang="lv-LV" sz="3600"/>
              <a:t>! </a:t>
            </a:r>
            <a:endParaRPr lang="lv-LV" sz="3600" dirty="0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16.08.2017.</a:t>
            </a:r>
            <a:endParaRPr lang="lv-LV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015528" y="4182930"/>
            <a:ext cx="6559485" cy="203147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defRPr/>
            </a:pPr>
            <a:r>
              <a:rPr lang="lv-LV" dirty="0"/>
              <a:t>Fiskālās disciplīnas padome</a:t>
            </a:r>
            <a:br>
              <a:rPr lang="lv-LV" dirty="0"/>
            </a:br>
            <a:r>
              <a:rPr lang="lv-LV" dirty="0"/>
              <a:t>Smilšu ielā 1-512  Rīgā  LV-1919</a:t>
            </a:r>
            <a:br>
              <a:rPr lang="lv-LV" dirty="0"/>
            </a:br>
            <a:r>
              <a:rPr lang="lv-LV" dirty="0"/>
              <a:t>Tālr.: +371 6708 3650</a:t>
            </a:r>
            <a:br>
              <a:rPr lang="lv-LV" dirty="0"/>
            </a:br>
            <a:r>
              <a:rPr lang="lv-LV" dirty="0"/>
              <a:t>E-pasts: info@fdp.gov.lv</a:t>
            </a:r>
            <a:br>
              <a:rPr lang="lv-LV" dirty="0"/>
            </a:br>
            <a:r>
              <a:rPr lang="lv-LV" dirty="0"/>
              <a:t>Mājaslapa: http://fdp.gov.lv </a:t>
            </a:r>
            <a:br>
              <a:rPr lang="lv-LV" dirty="0"/>
            </a:br>
            <a:r>
              <a:rPr lang="lv-LV" dirty="0"/>
              <a:t>Twitter: @Fiskalapadome</a:t>
            </a:r>
            <a:br>
              <a:rPr lang="lv-LV" dirty="0"/>
            </a:br>
            <a:r>
              <a:rPr lang="lv-LV" dirty="0"/>
              <a:t>Facebook: fiskalapadome</a:t>
            </a:r>
            <a:br>
              <a:rPr lang="lv-LV" dirty="0"/>
            </a:br>
            <a:endParaRPr kumimoji="0" lang="lv-LV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41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Ieinteresēto pretendentu sanāksme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lv-LV" dirty="0" smtClean="0"/>
              <a:t>Kāpēc ir šāds iepirkums</a:t>
            </a:r>
            <a:r>
              <a:rPr lang="lv-LV" smtClean="0"/>
              <a:t>? (t.i. kā Jūs varat palīdzēt?)</a:t>
            </a:r>
            <a:endParaRPr lang="lv-LV" dirty="0" smtClean="0"/>
          </a:p>
          <a:p>
            <a:pPr algn="just"/>
            <a:r>
              <a:rPr lang="lv-LV" smtClean="0"/>
              <a:t>Īsumā par </a:t>
            </a:r>
            <a:r>
              <a:rPr lang="lv-LV" dirty="0" smtClean="0"/>
              <a:t>nolikumu</a:t>
            </a:r>
          </a:p>
          <a:p>
            <a:pPr lvl="1" algn="just"/>
            <a:r>
              <a:rPr lang="lv-LV" dirty="0" smtClean="0"/>
              <a:t>Kādas ir prasības pretendentiem?</a:t>
            </a:r>
          </a:p>
          <a:p>
            <a:pPr lvl="1" algn="just"/>
            <a:r>
              <a:rPr lang="lv-LV" dirty="0" smtClean="0"/>
              <a:t>Kādi ir darāmie darbi?</a:t>
            </a:r>
            <a:endParaRPr lang="en-US" dirty="0"/>
          </a:p>
          <a:p>
            <a:pPr lvl="1" algn="just"/>
            <a:r>
              <a:rPr lang="lv-LV" dirty="0" smtClean="0"/>
              <a:t>Kāds ir līgums?</a:t>
            </a:r>
          </a:p>
          <a:p>
            <a:pPr algn="just"/>
            <a:r>
              <a:rPr lang="lv-LV" dirty="0" smtClean="0"/>
              <a:t>Kādi ir papildu </a:t>
            </a:r>
            <a:r>
              <a:rPr lang="lv-LV" smtClean="0"/>
              <a:t>bonusi sadarbībai </a:t>
            </a:r>
            <a:r>
              <a:rPr lang="lv-LV" dirty="0" smtClean="0"/>
              <a:t>ar mums?</a:t>
            </a:r>
          </a:p>
          <a:p>
            <a:pPr algn="just"/>
            <a:r>
              <a:rPr lang="lv-LV"/>
              <a:t>K</a:t>
            </a:r>
            <a:r>
              <a:rPr lang="lv-LV" smtClean="0"/>
              <a:t>āds </a:t>
            </a:r>
            <a:r>
              <a:rPr lang="lv-LV" dirty="0" smtClean="0"/>
              <a:t>izskatās pieteikums un arī, piemēram, kā </a:t>
            </a:r>
            <a:r>
              <a:rPr lang="lv-LV" smtClean="0"/>
              <a:t>iešūt pieteikumu? (t.i. nevajag nobīties no formas)</a:t>
            </a:r>
            <a:r>
              <a:rPr lang="lv-LV" smtClean="0">
                <a:sym typeface="Wingdings" pitchFamily="2" charset="2"/>
              </a:rPr>
              <a:t> </a:t>
            </a:r>
            <a:endParaRPr lang="lv-LV" dirty="0" smtClean="0">
              <a:sym typeface="Wingdings" pitchFamily="2" charset="2"/>
            </a:endParaRPr>
          </a:p>
          <a:p>
            <a:pPr algn="just"/>
            <a:r>
              <a:rPr lang="lv-LV" smtClean="0">
                <a:sym typeface="Wingdings" pitchFamily="2" charset="2"/>
              </a:rPr>
              <a:t>Jūsu jautājumi</a:t>
            </a:r>
            <a:endParaRPr lang="lv-LV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16.08.2017.</a:t>
            </a:r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Fiskālās disciplīnas padomes </a:t>
            </a:r>
            <a:r>
              <a:rPr lang="lv-LV" dirty="0" smtClean="0"/>
              <a:t>pētniecības </a:t>
            </a:r>
            <a:r>
              <a:rPr lang="lv-LV" dirty="0"/>
              <a:t>konsultāciju </a:t>
            </a:r>
            <a:r>
              <a:rPr lang="lv-LV" dirty="0" smtClean="0"/>
              <a:t>pakalpojumi (atklāts </a:t>
            </a:r>
            <a:r>
              <a:rPr lang="lv-LV" dirty="0"/>
              <a:t>konkurss)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0595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Kāpēc ir šāds iepirkums</a:t>
            </a:r>
            <a:r>
              <a:rPr lang="lv-LV" smtClean="0"/>
              <a:t>? 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lv-LV" dirty="0" smtClean="0"/>
              <a:t>Makroekonomikas eksperte – ilgākā atvaļinājumā</a:t>
            </a:r>
          </a:p>
          <a:p>
            <a:pPr algn="just"/>
            <a:r>
              <a:rPr lang="lv-LV" dirty="0" smtClean="0"/>
              <a:t>Fiskālo risku eksperts – pie mums līdz 31.12.2017.</a:t>
            </a:r>
          </a:p>
          <a:p>
            <a:pPr algn="just"/>
            <a:r>
              <a:rPr lang="lv-LV" dirty="0" smtClean="0"/>
              <a:t>Fiskālās ilgtspējas eksperts </a:t>
            </a:r>
            <a:r>
              <a:rPr lang="lv-LV" smtClean="0"/>
              <a:t>– strādājam pie ilgtspējas ziņojuma</a:t>
            </a:r>
          </a:p>
          <a:p>
            <a:pPr marL="0" indent="0" algn="just">
              <a:buNone/>
            </a:pPr>
            <a:endParaRPr lang="lv-LV" dirty="0"/>
          </a:p>
          <a:p>
            <a:pPr algn="just"/>
            <a:r>
              <a:rPr lang="lv-LV" dirty="0" smtClean="0"/>
              <a:t>Tehniski – kāpēc iepirkums nevis darba vakances? </a:t>
            </a:r>
          </a:p>
          <a:p>
            <a:pPr lvl="1" algn="just"/>
            <a:r>
              <a:rPr lang="lv-LV" smtClean="0"/>
              <a:t>Juridiski ierobežojumi, kas līdz 2018. gada beigām tiks laboti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16.08.2017.</a:t>
            </a:r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Fiskālās disciplīnas padomes </a:t>
            </a:r>
            <a:r>
              <a:rPr lang="lv-LV" dirty="0" smtClean="0"/>
              <a:t>pētniecības </a:t>
            </a:r>
            <a:r>
              <a:rPr lang="lv-LV" dirty="0"/>
              <a:t>konsultāciju </a:t>
            </a:r>
            <a:r>
              <a:rPr lang="lv-LV" dirty="0" smtClean="0"/>
              <a:t>pakalpojumi (atklāts </a:t>
            </a:r>
            <a:r>
              <a:rPr lang="lv-LV" dirty="0"/>
              <a:t>konkurss)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9101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Īsumā galvenais no nolikuma			(1/3)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u="sng" dirty="0" smtClean="0"/>
              <a:t>Prasības pretendentiem</a:t>
            </a:r>
          </a:p>
          <a:p>
            <a:r>
              <a:rPr lang="lv-LV" sz="2400" dirty="0" smtClean="0"/>
              <a:t>Meklējam analītiski domājošus cilvēkus, kam patīk skaitļi, kam patīk lasīt, konspektēt un </a:t>
            </a:r>
            <a:r>
              <a:rPr lang="lv-LV" sz="2400" dirty="0" err="1" smtClean="0"/>
              <a:t>kopsavilkt</a:t>
            </a:r>
            <a:endParaRPr lang="lv-LV" sz="2400" dirty="0" smtClean="0"/>
          </a:p>
          <a:p>
            <a:r>
              <a:rPr lang="lv-LV" sz="2400" dirty="0" smtClean="0"/>
              <a:t>Iesniedzot pieteikumu – jāapstiprina, ka saprasti un tiks izpildīti darbu nodevumi un jāatbild uz vienu jautājumu angliski </a:t>
            </a:r>
            <a:r>
              <a:rPr lang="lv-LV" sz="2400" dirty="0"/>
              <a:t>(</a:t>
            </a:r>
            <a:r>
              <a:rPr lang="lv-LV" sz="2400" dirty="0" smtClean="0"/>
              <a:t>500-750 vārdi)</a:t>
            </a:r>
          </a:p>
          <a:p>
            <a:r>
              <a:rPr lang="lv-LV" sz="2400" dirty="0" smtClean="0"/>
              <a:t>Kādi ir jautājumi?</a:t>
            </a:r>
          </a:p>
          <a:p>
            <a:pPr lvl="2" algn="just"/>
            <a:r>
              <a:rPr lang="lv-LV" dirty="0" smtClean="0"/>
              <a:t>Makroekonomikas ekspertam – ar ko atšķiras potenciālais iekšzemes kopprodukts no reālā iekšzemes kopprodukta?</a:t>
            </a:r>
          </a:p>
          <a:p>
            <a:pPr lvl="2" algn="just"/>
            <a:r>
              <a:rPr lang="lv-LV" dirty="0" smtClean="0"/>
              <a:t>Fiskālās ilgtspējas ekspertam – kādi ir galvenie draudi Latvijas fiskālajai ilgtspējai?</a:t>
            </a:r>
          </a:p>
          <a:p>
            <a:pPr lvl="2" algn="just"/>
            <a:r>
              <a:rPr lang="lv-LV" dirty="0" smtClean="0"/>
              <a:t>Fiskālo risku ekspertam – kāpēc valstij jāpraktizē pretcikliska fiskālā politika?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16.08.2017.</a:t>
            </a:r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Fiskālās disciplīnas padomes </a:t>
            </a:r>
            <a:r>
              <a:rPr lang="lv-LV" dirty="0" smtClean="0"/>
              <a:t>pētniecības </a:t>
            </a:r>
            <a:r>
              <a:rPr lang="lv-LV" dirty="0"/>
              <a:t>konsultāciju </a:t>
            </a:r>
            <a:r>
              <a:rPr lang="lv-LV" dirty="0" smtClean="0"/>
              <a:t>pakalpojumi (atklāts </a:t>
            </a:r>
            <a:r>
              <a:rPr lang="lv-LV" dirty="0"/>
              <a:t>konkurss)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2943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Īsumā galvenais no nolikuma			(2/3)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u="sng" dirty="0" smtClean="0"/>
              <a:t>Kādi ir </a:t>
            </a:r>
            <a:r>
              <a:rPr lang="lv-LV" u="sng" smtClean="0"/>
              <a:t>darāmie darbi?</a:t>
            </a:r>
          </a:p>
          <a:p>
            <a:r>
              <a:rPr lang="lv-LV" sz="2400" smtClean="0"/>
              <a:t>Makroekonomikas ekspertam </a:t>
            </a:r>
          </a:p>
          <a:p>
            <a:pPr lvl="1"/>
            <a:r>
              <a:rPr lang="lv-LV" sz="2000" smtClean="0"/>
              <a:t>Tautsaimniecības datu pieskatīšana un analīze</a:t>
            </a:r>
          </a:p>
          <a:p>
            <a:pPr lvl="1"/>
            <a:r>
              <a:rPr lang="lv-LV" sz="2000" smtClean="0"/>
              <a:t>Makroekonomikas </a:t>
            </a:r>
            <a:r>
              <a:rPr lang="lv-LV" sz="2000" dirty="0" smtClean="0"/>
              <a:t>prognozes</a:t>
            </a:r>
          </a:p>
          <a:p>
            <a:r>
              <a:rPr lang="lv-LV" dirty="0" smtClean="0"/>
              <a:t>Fiskālās ilgtspējas </a:t>
            </a:r>
            <a:r>
              <a:rPr lang="lv-LV" smtClean="0"/>
              <a:t>ekspertam </a:t>
            </a:r>
            <a:endParaRPr lang="lv-LV" dirty="0" smtClean="0"/>
          </a:p>
          <a:p>
            <a:pPr lvl="1"/>
            <a:r>
              <a:rPr lang="lv-LV" sz="2000" dirty="0" smtClean="0"/>
              <a:t>«</a:t>
            </a:r>
            <a:r>
              <a:rPr lang="lv-LV" sz="2000" smtClean="0"/>
              <a:t>Zinātniskais redaktors»</a:t>
            </a:r>
          </a:p>
          <a:p>
            <a:r>
              <a:rPr lang="lv-LV" smtClean="0"/>
              <a:t>Fiskālo </a:t>
            </a:r>
            <a:r>
              <a:rPr lang="lv-LV" dirty="0" smtClean="0"/>
              <a:t>risku </a:t>
            </a:r>
            <a:r>
              <a:rPr lang="lv-LV" smtClean="0"/>
              <a:t>ekspertam  </a:t>
            </a:r>
            <a:endParaRPr lang="lv-LV" dirty="0" smtClean="0"/>
          </a:p>
          <a:p>
            <a:pPr lvl="1"/>
            <a:r>
              <a:rPr lang="lv-LV" sz="2000" dirty="0" smtClean="0"/>
              <a:t>Budžeta </a:t>
            </a:r>
            <a:r>
              <a:rPr lang="lv-LV" sz="2000" smtClean="0"/>
              <a:t>datu pieskatīšana un analīze</a:t>
            </a:r>
            <a:endParaRPr lang="lv-LV" sz="2000" dirty="0" smtClean="0"/>
          </a:p>
          <a:p>
            <a:pPr lvl="1"/>
            <a:r>
              <a:rPr lang="lv-LV" sz="2000" dirty="0" smtClean="0"/>
              <a:t>Ikgadējā aptauja</a:t>
            </a:r>
          </a:p>
          <a:p>
            <a:pPr lvl="1"/>
            <a:r>
              <a:rPr lang="lv-LV" sz="2000" smtClean="0"/>
              <a:t>Analītisko publikāciju konspekti</a:t>
            </a:r>
            <a:endParaRPr lang="lv-LV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16.08.2017.</a:t>
            </a:r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Fiskālās disciplīnas padomes </a:t>
            </a:r>
            <a:r>
              <a:rPr lang="lv-LV" dirty="0" smtClean="0"/>
              <a:t>pētniecības </a:t>
            </a:r>
            <a:r>
              <a:rPr lang="lv-LV" dirty="0"/>
              <a:t>konsultāciju </a:t>
            </a:r>
            <a:r>
              <a:rPr lang="lv-LV" dirty="0" smtClean="0"/>
              <a:t>pakalpojumi (atklāts </a:t>
            </a:r>
            <a:r>
              <a:rPr lang="lv-LV" dirty="0"/>
              <a:t>konkurss)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6393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Īsumā galvenais no nolikuma			(3/3)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u="sng" dirty="0" smtClean="0"/>
              <a:t>Kāds ir līgums?</a:t>
            </a:r>
          </a:p>
          <a:p>
            <a:pPr lvl="1"/>
            <a:r>
              <a:rPr lang="lv-LV" dirty="0" smtClean="0"/>
              <a:t>Uzņēmuma līgums. Paraugs ir </a:t>
            </a:r>
            <a:r>
              <a:rPr lang="lv-LV" dirty="0" smtClean="0">
                <a:hlinkClick r:id="rId2"/>
              </a:rPr>
              <a:t>nolikuma</a:t>
            </a:r>
            <a:r>
              <a:rPr lang="lv-LV" dirty="0" smtClean="0"/>
              <a:t> 7. pielikums. </a:t>
            </a:r>
          </a:p>
          <a:p>
            <a:pPr lvl="1"/>
            <a:r>
              <a:rPr lang="lv-LV" dirty="0" smtClean="0"/>
              <a:t>Maksa katru mēnesi. Aptuveni 1200 eiro pēc nodokļu nomaksas.</a:t>
            </a:r>
          </a:p>
          <a:p>
            <a:pPr lvl="1"/>
            <a:r>
              <a:rPr lang="lv-LV" dirty="0" smtClean="0"/>
              <a:t>Makroekonomikas ekspertam – no 11. septembra līdz 31.12.18.</a:t>
            </a:r>
          </a:p>
          <a:p>
            <a:pPr lvl="1"/>
            <a:r>
              <a:rPr lang="lv-LV" dirty="0" smtClean="0"/>
              <a:t>Fiskālās ilgtspējas ekspertam – no 11. septembra līdz 31.12.17.</a:t>
            </a:r>
          </a:p>
          <a:p>
            <a:pPr lvl="1"/>
            <a:r>
              <a:rPr lang="lv-LV" dirty="0" smtClean="0"/>
              <a:t>Fiskālo risku ekspertam – no 01.01.2018. līdz 31.12.2018.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16.08.2017.</a:t>
            </a:r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Fiskālās disciplīnas padomes </a:t>
            </a:r>
            <a:r>
              <a:rPr lang="lv-LV" dirty="0" smtClean="0"/>
              <a:t>pētniecības </a:t>
            </a:r>
            <a:r>
              <a:rPr lang="lv-LV" dirty="0"/>
              <a:t>konsultāciju </a:t>
            </a:r>
            <a:r>
              <a:rPr lang="lv-LV" dirty="0" smtClean="0"/>
              <a:t>pakalpojumi (atklāts </a:t>
            </a:r>
            <a:r>
              <a:rPr lang="lv-LV" dirty="0"/>
              <a:t>konkurss)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0880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Kādi ir papildu </a:t>
            </a:r>
            <a:r>
              <a:rPr lang="lv-LV"/>
              <a:t>bonusi </a:t>
            </a:r>
            <a:r>
              <a:rPr lang="lv-LV" smtClean="0"/>
              <a:t>sadarbībai </a:t>
            </a:r>
            <a:r>
              <a:rPr lang="lv-LV" dirty="0"/>
              <a:t>ar mums?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Darbs ar pieredzējušiem augsta līmeņa Latvijas ekonomistiem un fiskālās politikas ekspertiem</a:t>
            </a:r>
          </a:p>
          <a:p>
            <a:r>
              <a:rPr lang="lv-LV" dirty="0" smtClean="0"/>
              <a:t>Brīvība veikt savu analīzi, balstoties uz datiem un pētījumu rezultātiem</a:t>
            </a:r>
          </a:p>
          <a:p>
            <a:pPr algn="just"/>
            <a:r>
              <a:rPr lang="lv-LV" dirty="0" smtClean="0"/>
              <a:t>Visi nodokļi tiek nomaksāti ērtībai jau no mūsu puses</a:t>
            </a:r>
          </a:p>
          <a:p>
            <a:pPr lvl="1" algn="just"/>
            <a:r>
              <a:rPr lang="lv-LV" dirty="0" smtClean="0"/>
              <a:t>Juridiskām personām summa ietvers PVN</a:t>
            </a:r>
          </a:p>
          <a:p>
            <a:pPr lvl="1"/>
            <a:r>
              <a:rPr lang="lv-LV" dirty="0" smtClean="0"/>
              <a:t>Fiziskām personām jau būs samaksāti nodokļi (IIN) un obligātie maksājumi (VSAOI), t.i. jau saņems kontā summu pēc nodokļu nomaksas.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16.08.2017.</a:t>
            </a:r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Fiskālās disciplīnas padomes </a:t>
            </a:r>
            <a:r>
              <a:rPr lang="lv-LV" dirty="0" smtClean="0"/>
              <a:t>pētniecības </a:t>
            </a:r>
            <a:r>
              <a:rPr lang="lv-LV" dirty="0"/>
              <a:t>konsultāciju </a:t>
            </a:r>
            <a:r>
              <a:rPr lang="lv-LV" dirty="0" smtClean="0"/>
              <a:t>pakalpojumi (atklāts </a:t>
            </a:r>
            <a:r>
              <a:rPr lang="lv-LV" dirty="0"/>
              <a:t>konkurss)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8414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Kāds izskatās </a:t>
            </a:r>
            <a:r>
              <a:rPr lang="lv-LV" dirty="0" smtClean="0"/>
              <a:t>pieteikums un arī, piemēram, kā iešūt pieteikumu? </a:t>
            </a:r>
            <a:r>
              <a:rPr lang="lv-LV" dirty="0"/>
              <a:t>(t.i. nevajag nobīties no formas)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Pēc </a:t>
            </a:r>
            <a:r>
              <a:rPr lang="lv-LV" dirty="0" smtClean="0">
                <a:hlinkClick r:id="rId3"/>
              </a:rPr>
              <a:t>10. pielikuma</a:t>
            </a:r>
            <a:r>
              <a:rPr lang="lv-LV" dirty="0" smtClean="0"/>
              <a:t> aizpildīšanas un parakstīšanas, izdrukāt pieteikumu</a:t>
            </a:r>
          </a:p>
          <a:p>
            <a:pPr lvl="1"/>
            <a:r>
              <a:rPr lang="lv-LV" dirty="0" smtClean="0"/>
              <a:t>Apliecinājums – viss godīgi aizpildīts</a:t>
            </a:r>
          </a:p>
          <a:p>
            <a:pPr lvl="1"/>
            <a:r>
              <a:rPr lang="lv-LV" dirty="0" smtClean="0"/>
              <a:t>CV – informācija pēc iespējas saistībā ar iepirkumu</a:t>
            </a:r>
          </a:p>
          <a:p>
            <a:pPr lvl="1"/>
            <a:r>
              <a:rPr lang="lv-LV" dirty="0" smtClean="0"/>
              <a:t>Tehniskais piedāvājums</a:t>
            </a:r>
          </a:p>
          <a:p>
            <a:pPr lvl="1"/>
            <a:r>
              <a:rPr lang="lv-LV" dirty="0" smtClean="0"/>
              <a:t>Finanšu piedāvājums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16.08.2017.</a:t>
            </a:r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Fiskālās disciplīnas padomes </a:t>
            </a:r>
            <a:r>
              <a:rPr lang="lv-LV" dirty="0" smtClean="0"/>
              <a:t>pētniecības </a:t>
            </a:r>
            <a:r>
              <a:rPr lang="lv-LV" dirty="0"/>
              <a:t>konsultāciju </a:t>
            </a:r>
            <a:r>
              <a:rPr lang="lv-LV" dirty="0" smtClean="0"/>
              <a:t>pakalpojumi (atklāts </a:t>
            </a:r>
            <a:r>
              <a:rPr lang="lv-LV" dirty="0"/>
              <a:t>konkurss)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7053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Iešūtā pieteikuma paraugs</a:t>
            </a:r>
            <a:endParaRPr lang="lv-LV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89747" y="1465004"/>
            <a:ext cx="5149838" cy="437787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16.08.2017.</a:t>
            </a:r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Fiskālās disciplīnas padomes </a:t>
            </a:r>
            <a:r>
              <a:rPr lang="lv-LV" dirty="0" smtClean="0"/>
              <a:t>pētniecības </a:t>
            </a:r>
            <a:r>
              <a:rPr lang="lv-LV" dirty="0"/>
              <a:t>konsultāciju </a:t>
            </a:r>
            <a:r>
              <a:rPr lang="lv-LV" dirty="0" smtClean="0"/>
              <a:t>pakalpojumi (atklāts </a:t>
            </a:r>
            <a:r>
              <a:rPr lang="lv-LV" dirty="0"/>
              <a:t>konkurss)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0647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D32ED45F9124C54C9993D8F9B90B6509" ma:contentTypeVersion="4" ma:contentTypeDescription="Izveidot jaunu dokumentu." ma:contentTypeScope="" ma:versionID="c60e24f10b1d6fc209805aa0764068cc">
  <xsd:schema xmlns:xsd="http://www.w3.org/2001/XMLSchema" xmlns:xs="http://www.w3.org/2001/XMLSchema" xmlns:p="http://schemas.microsoft.com/office/2006/metadata/properties" xmlns:ns2="18cde31a-aed2-49ce-b570-e812b29b6342" xmlns:ns3="8a96bb65-8a47-495a-ab2f-bcb1e653263c" targetNamespace="http://schemas.microsoft.com/office/2006/metadata/properties" ma:root="true" ma:fieldsID="4dc9de9b0b67f4cfdc69ad121503f33e" ns2:_="" ns3:_="">
    <xsd:import namespace="18cde31a-aed2-49ce-b570-e812b29b6342"/>
    <xsd:import namespace="8a96bb65-8a47-495a-ab2f-bcb1e653263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cde31a-aed2-49ce-b570-e812b29b634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Koplietots a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Koplietots ar: detalizēti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96bb65-8a47-495a-ab2f-bcb1e65326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8cde31a-aed2-49ce-b570-e812b29b6342">
      <UserInfo>
        <DisplayName>Emils Kilis</DisplayName>
        <AccountId>23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FBDF8C-E580-4F84-862B-B3175D9CDF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cde31a-aed2-49ce-b570-e812b29b6342"/>
    <ds:schemaRef ds:uri="8a96bb65-8a47-495a-ab2f-bcb1e65326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2C8CC1-AEF4-424E-BF75-336EA2EFAB17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8a96bb65-8a47-495a-ab2f-bcb1e653263c"/>
    <ds:schemaRef ds:uri="18cde31a-aed2-49ce-b570-e812b29b6342"/>
  </ds:schemaRefs>
</ds:datastoreItem>
</file>

<file path=customXml/itemProps3.xml><?xml version="1.0" encoding="utf-8"?>
<ds:datastoreItem xmlns:ds="http://schemas.openxmlformats.org/officeDocument/2006/customXml" ds:itemID="{3032299E-B1F3-4420-96E2-630224179A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3382</TotalTime>
  <Words>886</Words>
  <Application>Microsoft Office PowerPoint</Application>
  <PresentationFormat>Widescreen</PresentationFormat>
  <Paragraphs>127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7_Office dizains</vt:lpstr>
      <vt:lpstr>Fiskālās disciplīnas padomes  pētniecības konsultāciju pakalpojumi (atklāts konkurss)</vt:lpstr>
      <vt:lpstr>Ieinteresēto pretendentu sanāksme</vt:lpstr>
      <vt:lpstr>Kāpēc ir šāds iepirkums? </vt:lpstr>
      <vt:lpstr>Īsumā galvenais no nolikuma   (1/3)</vt:lpstr>
      <vt:lpstr>Īsumā galvenais no nolikuma   (2/3)</vt:lpstr>
      <vt:lpstr>Īsumā galvenais no nolikuma   (3/3)</vt:lpstr>
      <vt:lpstr>Kādi ir papildu bonusi sadarbībai ar mums?</vt:lpstr>
      <vt:lpstr>Kāds izskatās pieteikums un arī, piemēram, kā iešūt pieteikumu? (t.i. nevajag nobīties no formas) </vt:lpstr>
      <vt:lpstr>Iešūtā pieteikuma paraugs</vt:lpstr>
      <vt:lpstr>Maksimālais finanšu piedāvājums</vt:lpstr>
      <vt:lpstr>Par piedāvājumu variantu iesniegšanu</vt:lpstr>
      <vt:lpstr>Vieta Jūsu uzdotajiem jautājumiem</vt:lpstr>
      <vt:lpstr>Materiāli pieejami:  http://fdp.gov.lv/iepirkumi-un-noslegtie-ligumi</vt:lpstr>
      <vt:lpstr>Baltijas neatkarīgās fiskālās iestādes</vt:lpstr>
      <vt:lpstr>Paldies par uzmanību!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Pētniecības konsultāciju pakalpojumi</dc:title>
  <dc:creator>FDP</dc:creator>
  <cp:lastModifiedBy>Dace Kalsone</cp:lastModifiedBy>
  <cp:revision>192</cp:revision>
  <cp:lastPrinted>2017-08-16T04:14:55Z</cp:lastPrinted>
  <dcterms:created xsi:type="dcterms:W3CDTF">2016-08-11T12:43:48Z</dcterms:created>
  <dcterms:modified xsi:type="dcterms:W3CDTF">2017-08-16T13:50:14Z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0x010100D32ED45F9124C54C9993D8F9B90B6509</vt:lpwstr>
  </property>
</Properties>
</file>