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95" r:id="rId4"/>
  </p:sldMasterIdLst>
  <p:notesMasterIdLst>
    <p:notesMasterId r:id="rId23"/>
  </p:notesMasterIdLst>
  <p:handoutMasterIdLst>
    <p:handoutMasterId r:id="rId24"/>
  </p:handoutMasterIdLst>
  <p:sldIdLst>
    <p:sldId id="256" r:id="rId5"/>
    <p:sldId id="320" r:id="rId6"/>
    <p:sldId id="322" r:id="rId7"/>
    <p:sldId id="321" r:id="rId8"/>
    <p:sldId id="334" r:id="rId9"/>
    <p:sldId id="325" r:id="rId10"/>
    <p:sldId id="323" r:id="rId11"/>
    <p:sldId id="328" r:id="rId12"/>
    <p:sldId id="331" r:id="rId13"/>
    <p:sldId id="329" r:id="rId14"/>
    <p:sldId id="330" r:id="rId15"/>
    <p:sldId id="327" r:id="rId16"/>
    <p:sldId id="337" r:id="rId17"/>
    <p:sldId id="335" r:id="rId18"/>
    <p:sldId id="338" r:id="rId19"/>
    <p:sldId id="332" r:id="rId20"/>
    <p:sldId id="333" r:id="rId21"/>
    <p:sldId id="289" r:id="rId22"/>
  </p:sldIdLst>
  <p:sldSz cx="12192000" cy="6858000"/>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īna" initials="E" lastIdx="1" clrIdx="0">
    <p:extLst/>
  </p:cmAuthor>
  <p:cmAuthor id="2" name="Janis" initials="JP" lastIdx="2" clrIdx="1">
    <p:extLst/>
  </p:cmAuthor>
  <p:cmAuthor id="3" name="Emils" initials="E" lastIdx="1" clrIdx="2">
    <p:extLst/>
  </p:cmAuthor>
  <p:cmAuthor id="4" name="Emils Kilis" initials="EK" lastIdx="6" clrIdx="3">
    <p:extLst>
      <p:ext uri="{19B8F6BF-5375-455C-9EA6-DF929625EA0E}">
        <p15:presenceInfo xmlns:p15="http://schemas.microsoft.com/office/powerpoint/2012/main" userId="Emils Kil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9371" autoAdjust="0"/>
  </p:normalViewPr>
  <p:slideViewPr>
    <p:cSldViewPr snapToGrid="0">
      <p:cViewPr varScale="1">
        <p:scale>
          <a:sx n="99" d="100"/>
          <a:sy n="99" d="100"/>
        </p:scale>
        <p:origin x="264" y="90"/>
      </p:cViewPr>
      <p:guideLst>
        <p:guide orient="horz" pos="2160"/>
        <p:guide pos="3840"/>
      </p:guideLst>
    </p:cSldViewPr>
  </p:slideViewPr>
  <p:notesTextViewPr>
    <p:cViewPr>
      <p:scale>
        <a:sx n="1" d="1"/>
        <a:sy n="1" d="1"/>
      </p:scale>
      <p:origin x="0" y="0"/>
    </p:cViewPr>
  </p:notesTextViewPr>
  <p:notesViewPr>
    <p:cSldViewPr snapToGrid="0">
      <p:cViewPr varScale="1">
        <p:scale>
          <a:sx n="99" d="100"/>
          <a:sy n="99" d="100"/>
        </p:scale>
        <p:origin x="357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7-11-21T09:49:31.826" idx="5">
    <p:pos x="10" y="10"/>
    <p:text>Vai tiešām nepieciešams?</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96F4DDDB-FFB6-41DA-9A3A-51FF372C0965}" type="datetimeFigureOut">
              <a:rPr lang="lv-LV" smtClean="0"/>
              <a:t>21.11.2017</a:t>
            </a:fld>
            <a:endParaRPr lang="lv-LV"/>
          </a:p>
        </p:txBody>
      </p:sp>
      <p:sp>
        <p:nvSpPr>
          <p:cNvPr id="4" name="Kājenes vietturis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280F17D2-B5BF-43E6-BD97-538359FD63AB}" type="slidenum">
              <a:rPr lang="lv-LV" smtClean="0"/>
              <a:t>‹#›</a:t>
            </a:fld>
            <a:endParaRPr lang="lv-LV"/>
          </a:p>
        </p:txBody>
      </p:sp>
    </p:spTree>
    <p:extLst>
      <p:ext uri="{BB962C8B-B14F-4D97-AF65-F5344CB8AC3E}">
        <p14:creationId xmlns:p14="http://schemas.microsoft.com/office/powerpoint/2010/main" val="1052175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44D0A51-63A0-424A-845B-13667A6F5FBB}" type="datetimeFigureOut">
              <a:rPr lang="lv-LV" smtClean="0"/>
              <a:t>21.11.2017</a:t>
            </a:fld>
            <a:endParaRPr lang="lv-LV"/>
          </a:p>
        </p:txBody>
      </p:sp>
      <p:sp>
        <p:nvSpPr>
          <p:cNvPr id="4" name="Slaida attēla vietturi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DC986D2-A979-4166-A81C-5952FB15E8C8}" type="slidenum">
              <a:rPr lang="lv-LV" smtClean="0"/>
              <a:t>‹#›</a:t>
            </a:fld>
            <a:endParaRPr lang="lv-LV"/>
          </a:p>
        </p:txBody>
      </p:sp>
    </p:spTree>
    <p:extLst>
      <p:ext uri="{BB962C8B-B14F-4D97-AF65-F5344CB8AC3E}">
        <p14:creationId xmlns:p14="http://schemas.microsoft.com/office/powerpoint/2010/main" val="243100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Publisko iepirkumu likuma 9. pants: </a:t>
            </a:r>
            <a:r>
              <a:rPr lang="en-US" dirty="0" smtClean="0"/>
              <a:t>https://likumi.lv/doc.php?id=287760#p9</a:t>
            </a:r>
            <a:endParaRPr lang="en-US" dirty="0"/>
          </a:p>
        </p:txBody>
      </p:sp>
      <p:sp>
        <p:nvSpPr>
          <p:cNvPr id="4" name="Slide Number Placeholder 3"/>
          <p:cNvSpPr>
            <a:spLocks noGrp="1"/>
          </p:cNvSpPr>
          <p:nvPr>
            <p:ph type="sldNum" sz="quarter" idx="10"/>
          </p:nvPr>
        </p:nvSpPr>
        <p:spPr/>
        <p:txBody>
          <a:bodyPr/>
          <a:lstStyle/>
          <a:p>
            <a:fld id="{BDC986D2-A979-4166-A81C-5952FB15E8C8}" type="slidenum">
              <a:rPr lang="lv-LV" smtClean="0"/>
              <a:t>1</a:t>
            </a:fld>
            <a:endParaRPr lang="lv-LV"/>
          </a:p>
        </p:txBody>
      </p:sp>
    </p:spTree>
    <p:extLst>
      <p:ext uri="{BB962C8B-B14F-4D97-AF65-F5344CB8AC3E}">
        <p14:creationId xmlns:p14="http://schemas.microsoft.com/office/powerpoint/2010/main" val="171971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DC986D2-A979-4166-A81C-5952FB15E8C8}" type="slidenum">
              <a:rPr lang="lv-LV" smtClean="0"/>
              <a:t>2</a:t>
            </a:fld>
            <a:endParaRPr lang="lv-LV"/>
          </a:p>
        </p:txBody>
      </p:sp>
    </p:spTree>
    <p:extLst>
      <p:ext uri="{BB962C8B-B14F-4D97-AF65-F5344CB8AC3E}">
        <p14:creationId xmlns:p14="http://schemas.microsoft.com/office/powerpoint/2010/main" val="150076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Komunikācijas stratēģija: http://fdp.gov.lv/files/uploaded/FDP_1_03_1180_20161005_Rikojums_komunikacijas_strategija_groz_2017_2019_Piel1.pdf</a:t>
            </a:r>
          </a:p>
          <a:p>
            <a:endParaRPr lang="lv-LV" dirty="0" smtClean="0"/>
          </a:p>
          <a:p>
            <a:r>
              <a:rPr lang="lv-LV" dirty="0" smtClean="0"/>
              <a:t>Pieci gadi: PIL 60. pants ceturtā daļa: https://likumi.lv/doc.php?id=287760#p60</a:t>
            </a:r>
          </a:p>
          <a:p>
            <a:endParaRPr lang="lv-LV" dirty="0" smtClean="0"/>
          </a:p>
          <a:p>
            <a:r>
              <a:rPr lang="lv-LV" dirty="0" smtClean="0"/>
              <a:t>Precīzāk komunikācija</a:t>
            </a:r>
            <a:r>
              <a:rPr lang="lv-LV" baseline="0" dirty="0" smtClean="0"/>
              <a:t> ir par fiskālās disciplīnas jautājumiem. Taču vismaz solīti vienkāršības virzienā – šeit lietojām fiskālās politikas jautājumi</a:t>
            </a:r>
            <a:endParaRPr lang="en-US" dirty="0"/>
          </a:p>
        </p:txBody>
      </p:sp>
      <p:sp>
        <p:nvSpPr>
          <p:cNvPr id="4" name="Slide Number Placeholder 3"/>
          <p:cNvSpPr>
            <a:spLocks noGrp="1"/>
          </p:cNvSpPr>
          <p:nvPr>
            <p:ph type="sldNum" sz="quarter" idx="10"/>
          </p:nvPr>
        </p:nvSpPr>
        <p:spPr/>
        <p:txBody>
          <a:bodyPr/>
          <a:lstStyle/>
          <a:p>
            <a:fld id="{BDC986D2-A979-4166-A81C-5952FB15E8C8}" type="slidenum">
              <a:rPr lang="lv-LV" smtClean="0"/>
              <a:t>3</a:t>
            </a:fld>
            <a:endParaRPr lang="lv-LV"/>
          </a:p>
        </p:txBody>
      </p:sp>
    </p:spTree>
    <p:extLst>
      <p:ext uri="{BB962C8B-B14F-4D97-AF65-F5344CB8AC3E}">
        <p14:creationId xmlns:p14="http://schemas.microsoft.com/office/powerpoint/2010/main" val="229005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u="sng" dirty="0" smtClean="0"/>
              <a:t>Kādi ir galvenie darāmie darbi?</a:t>
            </a:r>
          </a:p>
          <a:p>
            <a:r>
              <a:rPr lang="lv-LV" dirty="0" smtClean="0"/>
              <a:t>Preses konference</a:t>
            </a:r>
          </a:p>
          <a:p>
            <a:pPr lvl="1"/>
            <a:r>
              <a:rPr lang="lv-LV" sz="2000" dirty="0" smtClean="0"/>
              <a:t>Fiskālās disciplīnas uzraudzības ziņojums</a:t>
            </a:r>
          </a:p>
          <a:p>
            <a:pPr lvl="1"/>
            <a:r>
              <a:rPr lang="lv-LV" sz="2000" dirty="0" smtClean="0"/>
              <a:t>Kritiski svarīgi laikā – tajā pat dienā, kad ziņojums tiek publiskots</a:t>
            </a:r>
          </a:p>
          <a:p>
            <a:r>
              <a:rPr lang="lv-LV" dirty="0" smtClean="0"/>
              <a:t>Preses brīfingi</a:t>
            </a:r>
          </a:p>
          <a:p>
            <a:pPr lvl="1"/>
            <a:r>
              <a:rPr lang="lv-LV" sz="2000" dirty="0" smtClean="0"/>
              <a:t>Divas reizes gadā saistībā ar makroekonomikas prognožu apstiprināšanu</a:t>
            </a:r>
          </a:p>
          <a:p>
            <a:r>
              <a:rPr lang="lv-LV" dirty="0" smtClean="0"/>
              <a:t>Publiskās diskusijas veicināšana</a:t>
            </a:r>
          </a:p>
          <a:p>
            <a:pPr lvl="1"/>
            <a:r>
              <a:rPr lang="lv-LV" sz="2000" dirty="0" smtClean="0"/>
              <a:t>Organizēt Padomes biedru dalību aktuālās tēmas apspriešanā diskusiju raidījumā un publisku paneļdiskusiju</a:t>
            </a:r>
          </a:p>
          <a:p>
            <a:pPr lvl="1"/>
            <a:r>
              <a:rPr lang="lv-LV" sz="2000" dirty="0" smtClean="0"/>
              <a:t>Tēmu nosaka Padome, kā arī sadarbībā ar komunikācijas partneri vienojas par visjēgpilnāko diskusijas saturu atbilstoši fiskālās disciplīnas aktualitātēm</a:t>
            </a:r>
          </a:p>
          <a:p>
            <a:pPr marL="0" indent="0">
              <a:buNone/>
            </a:pPr>
            <a:r>
              <a:rPr lang="lv-LV" u="none" dirty="0" smtClean="0"/>
              <a:t>Vēl ir regulārie darbi saistībā ar:</a:t>
            </a:r>
          </a:p>
          <a:p>
            <a:pPr lvl="1"/>
            <a:r>
              <a:rPr lang="lv-LV" dirty="0" smtClean="0"/>
              <a:t>Palīdzību ar preses relīžu kvalitātes uzlabošanu par Centrālās statistikas pārvaldes ikgadējām budžeta un valsts parāda notifikācijām (datu fiksāciju atbilstoši Eiropas Kontu sistēmas nosacījumiem); par ikgadējo pētījumu; par ikgadējām aktualitātēm, t.i. darbi atbilstoši plānam</a:t>
            </a:r>
          </a:p>
          <a:p>
            <a:endParaRPr lang="en-US" dirty="0"/>
          </a:p>
        </p:txBody>
      </p:sp>
      <p:sp>
        <p:nvSpPr>
          <p:cNvPr id="4" name="Slide Number Placeholder 3"/>
          <p:cNvSpPr>
            <a:spLocks noGrp="1"/>
          </p:cNvSpPr>
          <p:nvPr>
            <p:ph type="sldNum" sz="quarter" idx="10"/>
          </p:nvPr>
        </p:nvSpPr>
        <p:spPr/>
        <p:txBody>
          <a:bodyPr/>
          <a:lstStyle/>
          <a:p>
            <a:fld id="{BDC986D2-A979-4166-A81C-5952FB15E8C8}" type="slidenum">
              <a:rPr lang="lv-LV" smtClean="0"/>
              <a:t>5</a:t>
            </a:fld>
            <a:endParaRPr lang="lv-LV"/>
          </a:p>
        </p:txBody>
      </p:sp>
    </p:spTree>
    <p:extLst>
      <p:ext uri="{BB962C8B-B14F-4D97-AF65-F5344CB8AC3E}">
        <p14:creationId xmlns:p14="http://schemas.microsoft.com/office/powerpoint/2010/main" val="236442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solidFill>
                  <a:srgbClr val="C00000"/>
                </a:solidFill>
              </a:rPr>
              <a:t>«Sašūšana» norit visvienkāršākā veidā – ņemiet parasto diegu, taču vēlams stipru.</a:t>
            </a:r>
          </a:p>
          <a:p>
            <a:r>
              <a:rPr lang="lv-LV" dirty="0" smtClean="0">
                <a:solidFill>
                  <a:srgbClr val="C00000"/>
                </a:solidFill>
              </a:rPr>
              <a:t>Mezgla vietu pielīmēt ar papīra lapiņu un to arī parakstīt, uzrakst lappušu skaitu</a:t>
            </a:r>
            <a:endParaRPr lang="lv-LV" dirty="0"/>
          </a:p>
        </p:txBody>
      </p:sp>
      <p:sp>
        <p:nvSpPr>
          <p:cNvPr id="4" name="Slide Number Placeholder 3"/>
          <p:cNvSpPr>
            <a:spLocks noGrp="1"/>
          </p:cNvSpPr>
          <p:nvPr>
            <p:ph type="sldNum" sz="quarter" idx="10"/>
          </p:nvPr>
        </p:nvSpPr>
        <p:spPr/>
        <p:txBody>
          <a:bodyPr/>
          <a:lstStyle/>
          <a:p>
            <a:fld id="{BDC986D2-A979-4166-A81C-5952FB15E8C8}" type="slidenum">
              <a:rPr lang="lv-LV" smtClean="0"/>
              <a:t>8</a:t>
            </a:fld>
            <a:endParaRPr lang="lv-LV"/>
          </a:p>
        </p:txBody>
      </p:sp>
    </p:spTree>
    <p:extLst>
      <p:ext uri="{BB962C8B-B14F-4D97-AF65-F5344CB8AC3E}">
        <p14:creationId xmlns:p14="http://schemas.microsoft.com/office/powerpoint/2010/main" val="109832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Piedāvājumā caurdurtas un caurauklotas 5 (piecas) lapas. Paraksts /paraksta atšifrējums/</a:t>
            </a:r>
            <a:endParaRPr lang="lv-LV" dirty="0"/>
          </a:p>
        </p:txBody>
      </p:sp>
      <p:sp>
        <p:nvSpPr>
          <p:cNvPr id="4" name="Slide Number Placeholder 3"/>
          <p:cNvSpPr>
            <a:spLocks noGrp="1"/>
          </p:cNvSpPr>
          <p:nvPr>
            <p:ph type="sldNum" sz="quarter" idx="10"/>
          </p:nvPr>
        </p:nvSpPr>
        <p:spPr/>
        <p:txBody>
          <a:bodyPr/>
          <a:lstStyle/>
          <a:p>
            <a:fld id="{BDC986D2-A979-4166-A81C-5952FB15E8C8}" type="slidenum">
              <a:rPr lang="lv-LV" smtClean="0"/>
              <a:t>9</a:t>
            </a:fld>
            <a:endParaRPr lang="lv-LV"/>
          </a:p>
        </p:txBody>
      </p:sp>
    </p:spTree>
    <p:extLst>
      <p:ext uri="{BB962C8B-B14F-4D97-AF65-F5344CB8AC3E}">
        <p14:creationId xmlns:p14="http://schemas.microsoft.com/office/powerpoint/2010/main" val="3683845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http://fdp.gov.lv/files/uploaded/FDP_1_21_393_20160304_Atlidzibas_principi.pdf</a:t>
            </a:r>
            <a:endParaRPr lang="lv-LV" dirty="0"/>
          </a:p>
        </p:txBody>
      </p:sp>
      <p:sp>
        <p:nvSpPr>
          <p:cNvPr id="4" name="Slide Number Placeholder 3"/>
          <p:cNvSpPr>
            <a:spLocks noGrp="1"/>
          </p:cNvSpPr>
          <p:nvPr>
            <p:ph type="sldNum" sz="quarter" idx="10"/>
          </p:nvPr>
        </p:nvSpPr>
        <p:spPr/>
        <p:txBody>
          <a:bodyPr/>
          <a:lstStyle/>
          <a:p>
            <a:fld id="{BDC986D2-A979-4166-A81C-5952FB15E8C8}" type="slidenum">
              <a:rPr lang="lv-LV" smtClean="0"/>
              <a:t>10</a:t>
            </a:fld>
            <a:endParaRPr lang="lv-LV"/>
          </a:p>
        </p:txBody>
      </p:sp>
    </p:spTree>
    <p:extLst>
      <p:ext uri="{BB962C8B-B14F-4D97-AF65-F5344CB8AC3E}">
        <p14:creationId xmlns:p14="http://schemas.microsoft.com/office/powerpoint/2010/main" val="3210233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Iepirkumu</a:t>
            </a:r>
            <a:r>
              <a:rPr lang="lv-LV" baseline="0" dirty="0" smtClean="0"/>
              <a:t> komisija nenoraidīs fiziskās vai juridiskās personas ar vairākiem piedāvājumiem. Vērtēsim katru individuāli. </a:t>
            </a:r>
            <a:endParaRPr lang="lv-LV" dirty="0"/>
          </a:p>
        </p:txBody>
      </p:sp>
      <p:sp>
        <p:nvSpPr>
          <p:cNvPr id="4" name="Slide Number Placeholder 3"/>
          <p:cNvSpPr>
            <a:spLocks noGrp="1"/>
          </p:cNvSpPr>
          <p:nvPr>
            <p:ph type="sldNum" sz="quarter" idx="10"/>
          </p:nvPr>
        </p:nvSpPr>
        <p:spPr/>
        <p:txBody>
          <a:bodyPr/>
          <a:lstStyle/>
          <a:p>
            <a:fld id="{BDC986D2-A979-4166-A81C-5952FB15E8C8}" type="slidenum">
              <a:rPr lang="lv-LV" smtClean="0"/>
              <a:t>11</a:t>
            </a:fld>
            <a:endParaRPr lang="lv-LV"/>
          </a:p>
        </p:txBody>
      </p:sp>
    </p:spTree>
    <p:extLst>
      <p:ext uri="{BB962C8B-B14F-4D97-AF65-F5344CB8AC3E}">
        <p14:creationId xmlns:p14="http://schemas.microsoft.com/office/powerpoint/2010/main" val="173920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DC986D2-A979-4166-A81C-5952FB15E8C8}" type="slidenum">
              <a:rPr lang="lv-LV" smtClean="0"/>
              <a:t>17</a:t>
            </a:fld>
            <a:endParaRPr lang="lv-LV"/>
          </a:p>
        </p:txBody>
      </p:sp>
    </p:spTree>
    <p:extLst>
      <p:ext uri="{BB962C8B-B14F-4D97-AF65-F5344CB8AC3E}">
        <p14:creationId xmlns:p14="http://schemas.microsoft.com/office/powerpoint/2010/main" val="4210469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2326103"/>
            <a:ext cx="9144000" cy="1360321"/>
          </a:xfrm>
        </p:spPr>
        <p:txBody>
          <a:bodyPr anchor="b">
            <a:normAutofit/>
          </a:bodyPr>
          <a:lstStyle>
            <a:lvl1pPr algn="ctr">
              <a:defRPr sz="5400"/>
            </a:lvl1pPr>
          </a:lstStyle>
          <a:p>
            <a:r>
              <a:rPr lang="lv-LV" dirty="0"/>
              <a:t>Rediģēt šablona virsraksta stilu</a:t>
            </a:r>
          </a:p>
        </p:txBody>
      </p:sp>
      <p:sp>
        <p:nvSpPr>
          <p:cNvPr id="3" name="Apakšvirsraksts 2"/>
          <p:cNvSpPr>
            <a:spLocks noGrp="1"/>
          </p:cNvSpPr>
          <p:nvPr>
            <p:ph type="subTitle" idx="1"/>
          </p:nvPr>
        </p:nvSpPr>
        <p:spPr>
          <a:xfrm>
            <a:off x="1524000" y="37785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p:cNvSpPr>
            <a:spLocks noGrp="1"/>
          </p:cNvSpPr>
          <p:nvPr>
            <p:ph type="dt" sz="half" idx="10"/>
          </p:nvPr>
        </p:nvSpPr>
        <p:spPr>
          <a:xfrm>
            <a:off x="5346032" y="6356350"/>
            <a:ext cx="1499937" cy="365125"/>
          </a:xfrm>
        </p:spPr>
        <p:txBody>
          <a:bodyPr/>
          <a:lstStyle>
            <a:lvl1pPr algn="ctr">
              <a:defRPr/>
            </a:lvl1pPr>
          </a:lstStyle>
          <a:p>
            <a:fld id="{AACF8588-64BF-4344-96A4-E9662A4051CF}" type="datetime1">
              <a:rPr lang="lv-LV" smtClean="0"/>
              <a:t>21.11.2017</a:t>
            </a:fld>
            <a:endParaRPr lang="lv-LV"/>
          </a:p>
        </p:txBody>
      </p:sp>
      <p:sp>
        <p:nvSpPr>
          <p:cNvPr id="7" name="Rectangle 7"/>
          <p:cNvSpPr/>
          <p:nvPr userDrawn="1"/>
        </p:nvSpPr>
        <p:spPr>
          <a:xfrm>
            <a:off x="0" y="0"/>
            <a:ext cx="1968500" cy="15367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pic>
        <p:nvPicPr>
          <p:cNvPr id="6" name="Attēls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4425" y="0"/>
            <a:ext cx="2343150" cy="2066925"/>
          </a:xfrm>
          <a:prstGeom prst="rect">
            <a:avLst/>
          </a:prstGeom>
        </p:spPr>
      </p:pic>
    </p:spTree>
    <p:extLst>
      <p:ext uri="{BB962C8B-B14F-4D97-AF65-F5344CB8AC3E}">
        <p14:creationId xmlns:p14="http://schemas.microsoft.com/office/powerpoint/2010/main" val="97980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78C70420-D333-4355-9204-B111B2478732}" type="datetime1">
              <a:rPr lang="lv-LV" smtClean="0"/>
              <a:t>21.11.2017</a:t>
            </a:fld>
            <a:endParaRPr lang="lv-LV" dirty="0"/>
          </a:p>
        </p:txBody>
      </p:sp>
      <p:sp>
        <p:nvSpPr>
          <p:cNvPr id="5" name="Kājenes vietturis 4"/>
          <p:cNvSpPr>
            <a:spLocks noGrp="1"/>
          </p:cNvSpPr>
          <p:nvPr>
            <p:ph type="ftr" sz="quarter" idx="11"/>
          </p:nvPr>
        </p:nvSpPr>
        <p:spPr/>
        <p:txBody>
          <a:bodyPr/>
          <a:lstStyle/>
          <a:p>
            <a:endParaRPr lang="lv-LV" dirty="0"/>
          </a:p>
        </p:txBody>
      </p:sp>
      <p:sp>
        <p:nvSpPr>
          <p:cNvPr id="6" name="Slaida numura vietturis 5"/>
          <p:cNvSpPr>
            <a:spLocks noGrp="1"/>
          </p:cNvSpPr>
          <p:nvPr>
            <p:ph type="sldNum" sz="quarter" idx="12"/>
          </p:nvPr>
        </p:nvSpPr>
        <p:spPr/>
        <p:txBody>
          <a:bodyPr/>
          <a:lstStyle/>
          <a:p>
            <a:fld id="{6112C14F-654A-48BF-A324-8B07BD5B5F7F}" type="slidenum">
              <a:rPr lang="lv-LV" smtClean="0"/>
              <a:t>‹#›</a:t>
            </a:fld>
            <a:endParaRPr lang="lv-LV"/>
          </a:p>
        </p:txBody>
      </p:sp>
    </p:spTree>
    <p:extLst>
      <p:ext uri="{BB962C8B-B14F-4D97-AF65-F5344CB8AC3E}">
        <p14:creationId xmlns:p14="http://schemas.microsoft.com/office/powerpoint/2010/main" val="64722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2189746" y="1709738"/>
            <a:ext cx="9157703"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p:nvPr>
        </p:nvSpPr>
        <p:spPr>
          <a:xfrm>
            <a:off x="2189746" y="4589463"/>
            <a:ext cx="915770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fld id="{1EC4E63C-FE13-41E8-ACB6-6386864BC071}" type="datetime1">
              <a:rPr lang="lv-LV" smtClean="0"/>
              <a:t>21.11.2017</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6112C14F-654A-48BF-A324-8B07BD5B5F7F}" type="slidenum">
              <a:rPr lang="lv-LV" smtClean="0"/>
              <a:t>‹#›</a:t>
            </a:fld>
            <a:endParaRPr lang="lv-LV"/>
          </a:p>
        </p:txBody>
      </p:sp>
    </p:spTree>
    <p:extLst>
      <p:ext uri="{BB962C8B-B14F-4D97-AF65-F5344CB8AC3E}">
        <p14:creationId xmlns:p14="http://schemas.microsoft.com/office/powerpoint/2010/main" val="101539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2189746" y="1825625"/>
            <a:ext cx="4588043"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6946232" y="1825625"/>
            <a:ext cx="4407568"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6260290B-35D6-4C3A-BFBD-758CE31A7359}" type="datetime1">
              <a:rPr lang="lv-LV" smtClean="0"/>
              <a:t>21.11.2017</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6112C14F-654A-48BF-A324-8B07BD5B5F7F}" type="slidenum">
              <a:rPr lang="lv-LV" smtClean="0"/>
              <a:t>‹#›</a:t>
            </a:fld>
            <a:endParaRPr lang="lv-LV"/>
          </a:p>
        </p:txBody>
      </p:sp>
    </p:spTree>
    <p:extLst>
      <p:ext uri="{BB962C8B-B14F-4D97-AF65-F5344CB8AC3E}">
        <p14:creationId xmlns:p14="http://schemas.microsoft.com/office/powerpoint/2010/main" val="415499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2189748" y="365125"/>
            <a:ext cx="9165640" cy="1325563"/>
          </a:xfrm>
        </p:spPr>
        <p:txBody>
          <a:bodyPr/>
          <a:lstStyle/>
          <a:p>
            <a:r>
              <a:rPr lang="lv-LV" dirty="0"/>
              <a:t>Rediģēt šablona virsraksta stilu</a:t>
            </a:r>
          </a:p>
        </p:txBody>
      </p:sp>
      <p:sp>
        <p:nvSpPr>
          <p:cNvPr id="3" name="Teksta vietturis 2"/>
          <p:cNvSpPr>
            <a:spLocks noGrp="1"/>
          </p:cNvSpPr>
          <p:nvPr>
            <p:ph type="body" idx="1"/>
          </p:nvPr>
        </p:nvSpPr>
        <p:spPr>
          <a:xfrm>
            <a:off x="2189747" y="1681163"/>
            <a:ext cx="4692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Rediģēt šablona teksta stilus</a:t>
            </a:r>
          </a:p>
        </p:txBody>
      </p:sp>
      <p:sp>
        <p:nvSpPr>
          <p:cNvPr id="4" name="Satura vietturis 3"/>
          <p:cNvSpPr>
            <a:spLocks noGrp="1"/>
          </p:cNvSpPr>
          <p:nvPr>
            <p:ph sz="half" idx="2"/>
          </p:nvPr>
        </p:nvSpPr>
        <p:spPr>
          <a:xfrm>
            <a:off x="2189747" y="2505075"/>
            <a:ext cx="4692316" cy="3684588"/>
          </a:xfrm>
        </p:spPr>
        <p:txBody>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5" name="Teksta vietturis 4"/>
          <p:cNvSpPr>
            <a:spLocks noGrp="1"/>
          </p:cNvSpPr>
          <p:nvPr>
            <p:ph type="body" sz="quarter" idx="3"/>
          </p:nvPr>
        </p:nvSpPr>
        <p:spPr>
          <a:xfrm>
            <a:off x="6978316" y="1681163"/>
            <a:ext cx="437707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Rediģēt šablona teksta stilus</a:t>
            </a:r>
          </a:p>
        </p:txBody>
      </p:sp>
      <p:sp>
        <p:nvSpPr>
          <p:cNvPr id="6" name="Satura vietturis 5"/>
          <p:cNvSpPr>
            <a:spLocks noGrp="1"/>
          </p:cNvSpPr>
          <p:nvPr>
            <p:ph sz="quarter" idx="4"/>
          </p:nvPr>
        </p:nvSpPr>
        <p:spPr>
          <a:xfrm>
            <a:off x="6978316" y="2505075"/>
            <a:ext cx="4377071" cy="3684588"/>
          </a:xfrm>
        </p:spPr>
        <p:txBody>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7" name="Datuma vietturis 6"/>
          <p:cNvSpPr>
            <a:spLocks noGrp="1"/>
          </p:cNvSpPr>
          <p:nvPr>
            <p:ph type="dt" sz="half" idx="10"/>
          </p:nvPr>
        </p:nvSpPr>
        <p:spPr/>
        <p:txBody>
          <a:bodyPr/>
          <a:lstStyle/>
          <a:p>
            <a:fld id="{A33B1A0A-F568-4732-9A48-9CF924E3C94B}" type="datetime1">
              <a:rPr lang="lv-LV" smtClean="0"/>
              <a:t>21.11.2017</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6112C14F-654A-48BF-A324-8B07BD5B5F7F}" type="slidenum">
              <a:rPr lang="lv-LV" smtClean="0"/>
              <a:t>‹#›</a:t>
            </a:fld>
            <a:endParaRPr lang="lv-LV"/>
          </a:p>
        </p:txBody>
      </p:sp>
    </p:spTree>
    <p:extLst>
      <p:ext uri="{BB962C8B-B14F-4D97-AF65-F5344CB8AC3E}">
        <p14:creationId xmlns:p14="http://schemas.microsoft.com/office/powerpoint/2010/main" val="359394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FC063ABA-D30E-46BE-938C-50D1FF2F37C1}" type="datetime1">
              <a:rPr lang="lv-LV" smtClean="0"/>
              <a:t>21.11.2017</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6112C14F-654A-48BF-A324-8B07BD5B5F7F}" type="slidenum">
              <a:rPr lang="lv-LV" smtClean="0"/>
              <a:t>‹#›</a:t>
            </a:fld>
            <a:endParaRPr lang="lv-LV"/>
          </a:p>
        </p:txBody>
      </p:sp>
    </p:spTree>
    <p:extLst>
      <p:ext uri="{BB962C8B-B14F-4D97-AF65-F5344CB8AC3E}">
        <p14:creationId xmlns:p14="http://schemas.microsoft.com/office/powerpoint/2010/main" val="365329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561EFEAF-FBC9-46A0-B9E6-4BE5008E722A}" type="datetime1">
              <a:rPr lang="lv-LV" smtClean="0"/>
              <a:t>21.11.2017</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6112C14F-654A-48BF-A324-8B07BD5B5F7F}" type="slidenum">
              <a:rPr lang="lv-LV" smtClean="0"/>
              <a:t>‹#›</a:t>
            </a:fld>
            <a:endParaRPr lang="lv-LV"/>
          </a:p>
        </p:txBody>
      </p:sp>
    </p:spTree>
    <p:extLst>
      <p:ext uri="{BB962C8B-B14F-4D97-AF65-F5344CB8AC3E}">
        <p14:creationId xmlns:p14="http://schemas.microsoft.com/office/powerpoint/2010/main" val="318826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6858873F-C04A-49FE-9E1D-8E59B219C3AC}" type="datetime1">
              <a:rPr lang="lv-LV" smtClean="0"/>
              <a:t>21.11.2017</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6112C14F-654A-48BF-A324-8B07BD5B5F7F}" type="slidenum">
              <a:rPr lang="lv-LV" smtClean="0"/>
              <a:t>‹#›</a:t>
            </a:fld>
            <a:endParaRPr lang="lv-LV"/>
          </a:p>
        </p:txBody>
      </p:sp>
    </p:spTree>
    <p:extLst>
      <p:ext uri="{BB962C8B-B14F-4D97-AF65-F5344CB8AC3E}">
        <p14:creationId xmlns:p14="http://schemas.microsoft.com/office/powerpoint/2010/main" val="298000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2189747" y="365125"/>
            <a:ext cx="9164053" cy="1019175"/>
          </a:xfrm>
          <a:prstGeom prst="rect">
            <a:avLst/>
          </a:prstGeom>
        </p:spPr>
        <p:txBody>
          <a:bodyPr vert="horz" lIns="91440" tIns="45720" rIns="91440" bIns="45720" rtlCol="0" anchor="ctr">
            <a:normAutofit/>
          </a:bodyPr>
          <a:lstStyle/>
          <a:p>
            <a:r>
              <a:rPr lang="lv-LV" dirty="0"/>
              <a:t>Rediģēt šablona virsraksta stilu</a:t>
            </a:r>
          </a:p>
        </p:txBody>
      </p:sp>
      <p:sp>
        <p:nvSpPr>
          <p:cNvPr id="3" name="Teksta vietturis 2"/>
          <p:cNvSpPr>
            <a:spLocks noGrp="1"/>
          </p:cNvSpPr>
          <p:nvPr>
            <p:ph type="body" idx="1"/>
          </p:nvPr>
        </p:nvSpPr>
        <p:spPr>
          <a:xfrm>
            <a:off x="2189747" y="1604211"/>
            <a:ext cx="9164053" cy="4572752"/>
          </a:xfrm>
          <a:prstGeom prst="rect">
            <a:avLst/>
          </a:prstGeom>
        </p:spPr>
        <p:txBody>
          <a:bodyPr vert="horz" lIns="91440" tIns="45720" rIns="91440" bIns="45720" rtlCol="0">
            <a:normAutofit/>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p:cNvSpPr>
            <a:spLocks noGrp="1"/>
          </p:cNvSpPr>
          <p:nvPr>
            <p:ph type="dt" sz="half" idx="2"/>
          </p:nvPr>
        </p:nvSpPr>
        <p:spPr>
          <a:xfrm>
            <a:off x="2189747" y="6356350"/>
            <a:ext cx="14999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C06C7-1AD2-4D8E-B4FE-15663E8BFD42}" type="datetime1">
              <a:rPr lang="lv-LV" smtClean="0"/>
              <a:t>21.11.2017</a:t>
            </a:fld>
            <a:endParaRPr lang="lv-LV"/>
          </a:p>
        </p:txBody>
      </p:sp>
      <p:sp>
        <p:nvSpPr>
          <p:cNvPr id="5" name="Kājenes vietturis 4"/>
          <p:cNvSpPr>
            <a:spLocks noGrp="1"/>
          </p:cNvSpPr>
          <p:nvPr>
            <p:ph type="ftr" sz="quarter" idx="3"/>
          </p:nvPr>
        </p:nvSpPr>
        <p:spPr>
          <a:xfrm>
            <a:off x="3938337" y="6356350"/>
            <a:ext cx="6432884"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endParaRPr lang="lv-LV" dirty="0"/>
          </a:p>
        </p:txBody>
      </p:sp>
      <p:sp>
        <p:nvSpPr>
          <p:cNvPr id="6" name="Slaida numura vietturis 5"/>
          <p:cNvSpPr>
            <a:spLocks noGrp="1"/>
          </p:cNvSpPr>
          <p:nvPr>
            <p:ph type="sldNum" sz="quarter" idx="4"/>
          </p:nvPr>
        </p:nvSpPr>
        <p:spPr>
          <a:xfrm>
            <a:off x="10627894" y="6356350"/>
            <a:ext cx="7259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2C14F-654A-48BF-A324-8B07BD5B5F7F}" type="slidenum">
              <a:rPr lang="lv-LV" smtClean="0"/>
              <a:t>‹#›</a:t>
            </a:fld>
            <a:endParaRPr lang="lv-LV" dirty="0"/>
          </a:p>
        </p:txBody>
      </p:sp>
      <p:pic>
        <p:nvPicPr>
          <p:cNvPr id="9" name="Attēls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5137" y="1"/>
            <a:ext cx="1569299" cy="1384300"/>
          </a:xfrm>
          <a:prstGeom prst="rect">
            <a:avLst/>
          </a:prstGeom>
        </p:spPr>
      </p:pic>
    </p:spTree>
    <p:extLst>
      <p:ext uri="{BB962C8B-B14F-4D97-AF65-F5344CB8AC3E}">
        <p14:creationId xmlns:p14="http://schemas.microsoft.com/office/powerpoint/2010/main" val="1855491237"/>
      </p:ext>
    </p:extLst>
  </p:cSld>
  <p:clrMap bg1="lt1" tx1="dk1" bg2="lt2" tx2="dk2" accent1="accent1" accent2="accent2" accent3="accent3" accent4="accent4" accent5="accent5" accent6="accent6" hlink="hlink" folHlink="folHlink"/>
  <p:sldLayoutIdLst>
    <p:sldLayoutId id="2147484996" r:id="rId1"/>
    <p:sldLayoutId id="2147484997" r:id="rId2"/>
    <p:sldLayoutId id="2147484998" r:id="rId3"/>
    <p:sldLayoutId id="2147484999" r:id="rId4"/>
    <p:sldLayoutId id="2147485000" r:id="rId5"/>
    <p:sldLayoutId id="2147485001" r:id="rId6"/>
    <p:sldLayoutId id="2147485002" r:id="rId7"/>
    <p:sldLayoutId id="2147485003" r:id="rId8"/>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fdp.gov.lv/files/uploaded/FDP_1_15_1670_20171115_FDP2017_4_Nolikums.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fdp.gov.lv/files/uploaded/FDP_1_15_1670_20171115_FDP2017_4_Nolikums_10pielikums.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1515687" y="2871859"/>
            <a:ext cx="9144000" cy="1360321"/>
          </a:xfrm>
        </p:spPr>
        <p:txBody>
          <a:bodyPr>
            <a:noAutofit/>
          </a:bodyPr>
          <a:lstStyle/>
          <a:p>
            <a:r>
              <a:rPr lang="lv-LV" sz="2800" dirty="0"/>
              <a:t>Komunikācijas pakalpojumi </a:t>
            </a:r>
            <a:r>
              <a:rPr lang="lv-LV" sz="2800" dirty="0" smtClean="0"/>
              <a:t/>
            </a:r>
            <a:br>
              <a:rPr lang="lv-LV" sz="2800" dirty="0" smtClean="0"/>
            </a:br>
            <a:r>
              <a:rPr lang="lv-LV" sz="2800" dirty="0" smtClean="0"/>
              <a:t>Fiskālās </a:t>
            </a:r>
            <a:r>
              <a:rPr lang="lv-LV" sz="2800" dirty="0"/>
              <a:t>disciplīnas padomes </a:t>
            </a:r>
            <a:r>
              <a:rPr lang="lv-LV" sz="2800" dirty="0" smtClean="0"/>
              <a:t>vajadzībām</a:t>
            </a:r>
            <a:br>
              <a:rPr lang="lv-LV" sz="2800" dirty="0" smtClean="0"/>
            </a:br>
            <a:r>
              <a:rPr lang="lv-LV" sz="2800" dirty="0" smtClean="0"/>
              <a:t/>
            </a:r>
            <a:br>
              <a:rPr lang="lv-LV" sz="2800" dirty="0" smtClean="0"/>
            </a:br>
            <a:r>
              <a:rPr lang="lv-LV" sz="2000" dirty="0" smtClean="0"/>
              <a:t>(iepirkums atbilstoši Publisko iepirkumu likuma 9. pantam)</a:t>
            </a:r>
            <a:endParaRPr lang="lv-LV" sz="2000" dirty="0"/>
          </a:p>
        </p:txBody>
      </p:sp>
      <p:sp>
        <p:nvSpPr>
          <p:cNvPr id="4" name="Datuma vietturis 3"/>
          <p:cNvSpPr>
            <a:spLocks noGrp="1"/>
          </p:cNvSpPr>
          <p:nvPr>
            <p:ph type="dt" sz="half" idx="10"/>
          </p:nvPr>
        </p:nvSpPr>
        <p:spPr>
          <a:xfrm>
            <a:off x="4668212" y="6365680"/>
            <a:ext cx="2855576" cy="365125"/>
          </a:xfrm>
        </p:spPr>
        <p:txBody>
          <a:bodyPr/>
          <a:lstStyle/>
          <a:p>
            <a:r>
              <a:rPr lang="lv-LV" dirty="0" smtClean="0"/>
              <a:t>Interesentu seminārs, 21.11.2017.</a:t>
            </a:r>
            <a:endParaRPr lang="lv-LV" dirty="0"/>
          </a:p>
        </p:txBody>
      </p:sp>
    </p:spTree>
    <p:extLst>
      <p:ext uri="{BB962C8B-B14F-4D97-AF65-F5344CB8AC3E}">
        <p14:creationId xmlns:p14="http://schemas.microsoft.com/office/powerpoint/2010/main" val="2327578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Maksimālais finanšu piedāvājums</a:t>
            </a:r>
            <a:endParaRPr lang="lv-LV" dirty="0"/>
          </a:p>
        </p:txBody>
      </p:sp>
      <p:sp>
        <p:nvSpPr>
          <p:cNvPr id="3" name="Content Placeholder 2"/>
          <p:cNvSpPr>
            <a:spLocks noGrp="1"/>
          </p:cNvSpPr>
          <p:nvPr>
            <p:ph idx="1"/>
          </p:nvPr>
        </p:nvSpPr>
        <p:spPr/>
        <p:txBody>
          <a:bodyPr>
            <a:normAutofit/>
          </a:bodyPr>
          <a:lstStyle/>
          <a:p>
            <a:r>
              <a:rPr lang="lv-LV" dirty="0" smtClean="0"/>
              <a:t>Komunikācijas pakalpojumi kopā vienā gada ne vairāk par</a:t>
            </a:r>
            <a:br>
              <a:rPr lang="lv-LV" dirty="0" smtClean="0"/>
            </a:br>
            <a:r>
              <a:rPr lang="lv-LV" dirty="0" smtClean="0"/>
              <a:t>5 000 eiro (neskaitot PVN)</a:t>
            </a:r>
          </a:p>
          <a:p>
            <a:r>
              <a:rPr lang="lv-LV" dirty="0" smtClean="0"/>
              <a:t>Kopā par pieciem gadiem, t.i. 2018.-2022.gadam ne vairāk par 25 000 eiro (neskaitot PVN)</a:t>
            </a:r>
          </a:p>
          <a:p>
            <a:r>
              <a:rPr lang="lv-LV" smtClean="0"/>
              <a:t>Ņemot vērā, ka par finansējumu tiek Saeimā lemts ikgadēji pieņemot budžeta likumu, tad līgumā tiks iekļauta atruna par Pasūtītāja tiesībām lauzt līgumu, ja finansējums netiek piešķirts</a:t>
            </a:r>
            <a:endParaRPr lang="lv-LV" dirty="0" smtClean="0"/>
          </a:p>
        </p:txBody>
      </p:sp>
      <p:sp>
        <p:nvSpPr>
          <p:cNvPr id="6" name="Slide Number Placeholder 5"/>
          <p:cNvSpPr>
            <a:spLocks noGrp="1"/>
          </p:cNvSpPr>
          <p:nvPr>
            <p:ph type="sldNum" sz="quarter" idx="12"/>
          </p:nvPr>
        </p:nvSpPr>
        <p:spPr/>
        <p:txBody>
          <a:bodyPr/>
          <a:lstStyle/>
          <a:p>
            <a:fld id="{6112C14F-654A-48BF-A324-8B07BD5B5F7F}" type="slidenum">
              <a:rPr lang="lv-LV" smtClean="0"/>
              <a:t>10</a:t>
            </a:fld>
            <a:endParaRPr lang="lv-LV"/>
          </a:p>
        </p:txBody>
      </p:sp>
      <p:sp>
        <p:nvSpPr>
          <p:cNvPr id="7" name="Footer Placeholder 4"/>
          <p:cNvSpPr>
            <a:spLocks noGrp="1"/>
          </p:cNvSpPr>
          <p:nvPr>
            <p:ph type="ftr" sz="quarter" idx="11"/>
          </p:nvPr>
        </p:nvSpPr>
        <p:spPr>
          <a:xfrm>
            <a:off x="3938337" y="6356350"/>
            <a:ext cx="6432884" cy="365125"/>
          </a:xfrm>
        </p:spPr>
        <p:txBody>
          <a:bodyPr/>
          <a:lstStyle/>
          <a:p>
            <a:r>
              <a:rPr lang="lv-LV" dirty="0" smtClean="0"/>
              <a:t>Komunikācijas pakalpojumi Fiskālās disciplīnas padomes vajadzībām</a:t>
            </a:r>
            <a:endParaRPr lang="lv-LV" dirty="0"/>
          </a:p>
        </p:txBody>
      </p:sp>
      <p:sp>
        <p:nvSpPr>
          <p:cNvPr id="9"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spTree>
    <p:extLst>
      <p:ext uri="{BB962C8B-B14F-4D97-AF65-F5344CB8AC3E}">
        <p14:creationId xmlns:p14="http://schemas.microsoft.com/office/powerpoint/2010/main" val="3803186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Par piedāvājumu variantu iesniegšanu</a:t>
            </a:r>
            <a:endParaRPr lang="lv-LV" dirty="0"/>
          </a:p>
        </p:txBody>
      </p:sp>
      <p:sp>
        <p:nvSpPr>
          <p:cNvPr id="3" name="Content Placeholder 2"/>
          <p:cNvSpPr>
            <a:spLocks noGrp="1"/>
          </p:cNvSpPr>
          <p:nvPr>
            <p:ph idx="1"/>
          </p:nvPr>
        </p:nvSpPr>
        <p:spPr/>
        <p:txBody>
          <a:bodyPr/>
          <a:lstStyle/>
          <a:p>
            <a:r>
              <a:rPr lang="lv-LV" dirty="0" smtClean="0"/>
              <a:t>Gan juridiskās, gan fiziskās personas var iesniegt vairākus piedāvājumus.</a:t>
            </a:r>
            <a:endParaRPr lang="lv-LV" i="1" dirty="0" smtClean="0"/>
          </a:p>
          <a:p>
            <a:r>
              <a:rPr lang="lv-LV" dirty="0" smtClean="0"/>
              <a:t>Taču ir svarīgi, ka katrā iesniegtajā variantā ir izpildītas visas prasības. </a:t>
            </a:r>
          </a:p>
        </p:txBody>
      </p:sp>
      <p:sp>
        <p:nvSpPr>
          <p:cNvPr id="6" name="Slide Number Placeholder 5"/>
          <p:cNvSpPr>
            <a:spLocks noGrp="1"/>
          </p:cNvSpPr>
          <p:nvPr>
            <p:ph type="sldNum" sz="quarter" idx="12"/>
          </p:nvPr>
        </p:nvSpPr>
        <p:spPr/>
        <p:txBody>
          <a:bodyPr/>
          <a:lstStyle/>
          <a:p>
            <a:fld id="{6112C14F-654A-48BF-A324-8B07BD5B5F7F}" type="slidenum">
              <a:rPr lang="lv-LV" smtClean="0"/>
              <a:t>11</a:t>
            </a:fld>
            <a:endParaRPr lang="lv-LV"/>
          </a:p>
        </p:txBody>
      </p:sp>
      <p:sp>
        <p:nvSpPr>
          <p:cNvPr id="7" name="Footer Placeholder 4"/>
          <p:cNvSpPr>
            <a:spLocks noGrp="1"/>
          </p:cNvSpPr>
          <p:nvPr>
            <p:ph type="ftr" sz="quarter" idx="11"/>
          </p:nvPr>
        </p:nvSpPr>
        <p:spPr>
          <a:xfrm>
            <a:off x="3938337" y="6356350"/>
            <a:ext cx="6432884" cy="365125"/>
          </a:xfrm>
        </p:spPr>
        <p:txBody>
          <a:bodyPr/>
          <a:lstStyle/>
          <a:p>
            <a:r>
              <a:rPr lang="lv-LV" dirty="0" smtClean="0"/>
              <a:t>Komunikācijas pakalpojumi Fiskālās disciplīnas padomes vajadzībām</a:t>
            </a:r>
            <a:endParaRPr lang="lv-LV" dirty="0"/>
          </a:p>
        </p:txBody>
      </p:sp>
      <p:sp>
        <p:nvSpPr>
          <p:cNvPr id="9"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spTree>
    <p:extLst>
      <p:ext uri="{BB962C8B-B14F-4D97-AF65-F5344CB8AC3E}">
        <p14:creationId xmlns:p14="http://schemas.microsoft.com/office/powerpoint/2010/main" val="872776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Vieta Jūsu uzdotajiem jautājumiem		(1/4)</a:t>
            </a:r>
            <a:endParaRPr lang="lv-LV" dirty="0"/>
          </a:p>
        </p:txBody>
      </p:sp>
      <p:sp>
        <p:nvSpPr>
          <p:cNvPr id="3" name="Content Placeholder 2"/>
          <p:cNvSpPr>
            <a:spLocks noGrp="1"/>
          </p:cNvSpPr>
          <p:nvPr>
            <p:ph idx="1"/>
          </p:nvPr>
        </p:nvSpPr>
        <p:spPr/>
        <p:txBody>
          <a:bodyPr>
            <a:normAutofit fontScale="92500" lnSpcReduction="20000"/>
          </a:bodyPr>
          <a:lstStyle/>
          <a:p>
            <a:pPr marL="514350" indent="-514350" fontAlgn="base">
              <a:buAutoNum type="arabicPeriod"/>
            </a:pPr>
            <a:r>
              <a:rPr lang="lv-LV" dirty="0" smtClean="0"/>
              <a:t>3.1.2. punktā iepirkuma </a:t>
            </a:r>
            <a:r>
              <a:rPr lang="lv-LV" dirty="0"/>
              <a:t>priekšmets ir "preses konference", savukārt 1.pielikumā ietvertajā publicitātes plānā ir minēts "preses brīfings". Preses konference un preses brīfings pēc formas ir divi dažādi mediju pasākumu veidi. Attiecīgi jautājums </a:t>
            </a:r>
            <a:r>
              <a:rPr lang="lv-LV" dirty="0" smtClean="0"/>
              <a:t>– iepirkuma </a:t>
            </a:r>
            <a:r>
              <a:rPr lang="lv-LV" dirty="0"/>
              <a:t>priekšmets korelē ar publicitātes plānu, vai preses konferences ir kaut kas neatkarīgs no publicitātes plāna? </a:t>
            </a:r>
            <a:endParaRPr lang="lv-LV" dirty="0" smtClean="0"/>
          </a:p>
          <a:p>
            <a:pPr marL="0" indent="0" fontAlgn="base">
              <a:buNone/>
            </a:pPr>
            <a:r>
              <a:rPr lang="lv-LV" u="sng" dirty="0" smtClean="0"/>
              <a:t>Atbilde</a:t>
            </a:r>
            <a:r>
              <a:rPr lang="lv-LV" u="sng" dirty="0"/>
              <a:t>:</a:t>
            </a:r>
            <a:r>
              <a:rPr lang="lv-LV" dirty="0"/>
              <a:t> Fiskālās disciplīnas padomei gadā ir ieplānota viena preses konference (3. pielikums). 1. pielikumā pasākumu un publicitātes plānā ir minēts šis pasākums </a:t>
            </a:r>
            <a:r>
              <a:rPr lang="lv-LV" dirty="0" smtClean="0"/>
              <a:t>– preses </a:t>
            </a:r>
            <a:r>
              <a:rPr lang="lv-LV" dirty="0"/>
              <a:t>konference (parasti oktobris). Preses brīfingi savukārt ir cita veida pasākumi, un tāpēc tie ir papildus minēti arī pie publicitātes plāna kopā ar attiecīgajām preses </a:t>
            </a:r>
            <a:r>
              <a:rPr lang="lv-LV" dirty="0" err="1"/>
              <a:t>relīzēm</a:t>
            </a:r>
            <a:r>
              <a:rPr lang="lv-LV" dirty="0"/>
              <a:t>. Tikai preses konferencei ir atsevišķa tehniskā specifikācija 3. pielikumā.</a:t>
            </a:r>
            <a:br>
              <a:rPr lang="lv-LV" dirty="0"/>
            </a:br>
            <a:endParaRPr lang="lv-LV" dirty="0"/>
          </a:p>
          <a:p>
            <a:endParaRPr lang="en-US" dirty="0"/>
          </a:p>
        </p:txBody>
      </p:sp>
      <p:sp>
        <p:nvSpPr>
          <p:cNvPr id="6" name="Slide Number Placeholder 5"/>
          <p:cNvSpPr>
            <a:spLocks noGrp="1"/>
          </p:cNvSpPr>
          <p:nvPr>
            <p:ph type="sldNum" sz="quarter" idx="12"/>
          </p:nvPr>
        </p:nvSpPr>
        <p:spPr/>
        <p:txBody>
          <a:bodyPr/>
          <a:lstStyle/>
          <a:p>
            <a:fld id="{6112C14F-654A-48BF-A324-8B07BD5B5F7F}" type="slidenum">
              <a:rPr lang="lv-LV" smtClean="0"/>
              <a:t>12</a:t>
            </a:fld>
            <a:endParaRPr lang="lv-LV"/>
          </a:p>
        </p:txBody>
      </p:sp>
      <p:sp>
        <p:nvSpPr>
          <p:cNvPr id="8" name="Footer Placeholder 4"/>
          <p:cNvSpPr>
            <a:spLocks noGrp="1"/>
          </p:cNvSpPr>
          <p:nvPr>
            <p:ph type="ftr" sz="quarter" idx="11"/>
          </p:nvPr>
        </p:nvSpPr>
        <p:spPr>
          <a:xfrm>
            <a:off x="3938337" y="6356350"/>
            <a:ext cx="6432884" cy="365125"/>
          </a:xfrm>
        </p:spPr>
        <p:txBody>
          <a:bodyPr/>
          <a:lstStyle/>
          <a:p>
            <a:r>
              <a:rPr lang="lv-LV" dirty="0" smtClean="0"/>
              <a:t>Komunikācijas pakalpojumi Fiskālās disciplīnas padomes vajadzībām</a:t>
            </a:r>
            <a:endParaRPr lang="lv-LV" dirty="0"/>
          </a:p>
        </p:txBody>
      </p:sp>
      <p:sp>
        <p:nvSpPr>
          <p:cNvPr id="7"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spTree>
    <p:extLst>
      <p:ext uri="{BB962C8B-B14F-4D97-AF65-F5344CB8AC3E}">
        <p14:creationId xmlns:p14="http://schemas.microsoft.com/office/powerpoint/2010/main" val="1790819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Vieta Jūsu uzdotajiem jautājumiem		(2/4)</a:t>
            </a:r>
            <a:endParaRPr lang="lv-LV" dirty="0"/>
          </a:p>
        </p:txBody>
      </p:sp>
      <p:sp>
        <p:nvSpPr>
          <p:cNvPr id="3" name="Content Placeholder 2"/>
          <p:cNvSpPr>
            <a:spLocks noGrp="1"/>
          </p:cNvSpPr>
          <p:nvPr>
            <p:ph idx="1"/>
          </p:nvPr>
        </p:nvSpPr>
        <p:spPr/>
        <p:txBody>
          <a:bodyPr>
            <a:normAutofit fontScale="77500" lnSpcReduction="20000"/>
          </a:bodyPr>
          <a:lstStyle/>
          <a:p>
            <a:pPr marL="514350" indent="-514350" fontAlgn="base">
              <a:buFont typeface="+mj-lt"/>
              <a:buAutoNum type="arabicPeriod" startAt="2"/>
            </a:pPr>
            <a:r>
              <a:rPr lang="lv-LV" dirty="0" smtClean="0"/>
              <a:t>3.2.1. punkts – vai </a:t>
            </a:r>
            <a:r>
              <a:rPr lang="lv-LV" dirty="0"/>
              <a:t>līguma summa ietver tikai aģentūras darbu un tehniskie izdevumi tiek rēķināti kā papildu tāme katram pasākumam? Ar </a:t>
            </a:r>
            <a:r>
              <a:rPr lang="lv-LV" dirty="0" smtClean="0"/>
              <a:t>tehniskajiem </a:t>
            </a:r>
            <a:r>
              <a:rPr lang="lv-LV" dirty="0"/>
              <a:t>izdevumiem tiek domāts, piemēram, video tiešraide (tas ir pakalpojums, ko sniedz noteikti uzņēmumi un kuram ir noteikts </a:t>
            </a:r>
            <a:r>
              <a:rPr lang="lv-LV" i="1" dirty="0" err="1"/>
              <a:t>know-how</a:t>
            </a:r>
            <a:r>
              <a:rPr lang="lv-LV" i="1" dirty="0"/>
              <a:t> </a:t>
            </a:r>
            <a:r>
              <a:rPr lang="lv-LV" dirty="0"/>
              <a:t>vajadzīgs), video montēšana, fotogrāfs, kafija, ūdens, uzkodas pasākumā, drukas pakalpojumi, telpu noma utt. Aģentūras darbs ir reālās cilvēkstundas, ko ieguldām pasākuma organizēšanā, vadībā, dizainu izstrādē, preses </a:t>
            </a:r>
            <a:r>
              <a:rPr lang="lv-LV" dirty="0" err="1"/>
              <a:t>relīžu</a:t>
            </a:r>
            <a:r>
              <a:rPr lang="lv-LV" dirty="0"/>
              <a:t> rakstīšanā, mediju attiecībās utt</a:t>
            </a:r>
            <a:r>
              <a:rPr lang="lv-LV" dirty="0" smtClean="0"/>
              <a:t>.</a:t>
            </a:r>
          </a:p>
          <a:p>
            <a:pPr marL="0" indent="0" fontAlgn="base">
              <a:buNone/>
            </a:pPr>
            <a:r>
              <a:rPr lang="lv-LV" dirty="0"/>
              <a:t/>
            </a:r>
            <a:br>
              <a:rPr lang="lv-LV" dirty="0"/>
            </a:br>
            <a:r>
              <a:rPr lang="lv-LV" u="sng" dirty="0"/>
              <a:t>Atbilde:</a:t>
            </a:r>
            <a:r>
              <a:rPr lang="lv-LV" dirty="0"/>
              <a:t> Līguma summa (gadā līdz maksimums 5000 eiro + pievienotās vērtības nodoklis) ietver visus izdevumus. Šajā iepirkumā paredzējām video tiešraidi arī izmantojot </a:t>
            </a:r>
            <a:r>
              <a:rPr lang="lv-LV" i="1" dirty="0" err="1"/>
              <a:t>youtube</a:t>
            </a:r>
            <a:r>
              <a:rPr lang="lv-LV" dirty="0"/>
              <a:t> tehnoloģiju iespējas. Preses konferences tehniskajā specifikācijā (3. pielikums) netiek prasīti Jūsu minētie pakalpojumi (fotogrāfs, kafija, ūdens, uzkodas pasākumā, drukas pakalpojumi, telpu noma). Telpas tiek izmantotas divas </a:t>
            </a:r>
            <a:r>
              <a:rPr lang="lv-LV" dirty="0" smtClean="0"/>
              <a:t>–  </a:t>
            </a:r>
            <a:r>
              <a:rPr lang="lv-LV" dirty="0"/>
              <a:t>vai nu Finanšu ministrijas Smilšu ielā 1, Preses telpa vai arī Eiropas Savienības mājas Aspazijas bulvārī 28 telpas, kurās nav telpu nomu izmaksas.  </a:t>
            </a:r>
            <a:endParaRPr lang="lv-LV" dirty="0" smtClean="0"/>
          </a:p>
          <a:p>
            <a:endParaRPr lang="en-US" dirty="0"/>
          </a:p>
        </p:txBody>
      </p:sp>
      <p:sp>
        <p:nvSpPr>
          <p:cNvPr id="6" name="Slide Number Placeholder 5"/>
          <p:cNvSpPr>
            <a:spLocks noGrp="1"/>
          </p:cNvSpPr>
          <p:nvPr>
            <p:ph type="sldNum" sz="quarter" idx="12"/>
          </p:nvPr>
        </p:nvSpPr>
        <p:spPr/>
        <p:txBody>
          <a:bodyPr/>
          <a:lstStyle/>
          <a:p>
            <a:fld id="{6112C14F-654A-48BF-A324-8B07BD5B5F7F}" type="slidenum">
              <a:rPr lang="lv-LV" smtClean="0"/>
              <a:t>13</a:t>
            </a:fld>
            <a:endParaRPr lang="lv-LV"/>
          </a:p>
        </p:txBody>
      </p:sp>
      <p:sp>
        <p:nvSpPr>
          <p:cNvPr id="8" name="Footer Placeholder 4"/>
          <p:cNvSpPr>
            <a:spLocks noGrp="1"/>
          </p:cNvSpPr>
          <p:nvPr>
            <p:ph type="ftr" sz="quarter" idx="11"/>
          </p:nvPr>
        </p:nvSpPr>
        <p:spPr>
          <a:xfrm>
            <a:off x="3938337" y="6356350"/>
            <a:ext cx="6432884" cy="365125"/>
          </a:xfrm>
        </p:spPr>
        <p:txBody>
          <a:bodyPr/>
          <a:lstStyle/>
          <a:p>
            <a:r>
              <a:rPr lang="lv-LV" dirty="0" smtClean="0"/>
              <a:t>Komunikācijas pakalpojumi Fiskālās disciplīnas padomes vajadzībām</a:t>
            </a:r>
            <a:endParaRPr lang="lv-LV" dirty="0"/>
          </a:p>
        </p:txBody>
      </p:sp>
      <p:sp>
        <p:nvSpPr>
          <p:cNvPr id="7"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spTree>
    <p:extLst>
      <p:ext uri="{BB962C8B-B14F-4D97-AF65-F5344CB8AC3E}">
        <p14:creationId xmlns:p14="http://schemas.microsoft.com/office/powerpoint/2010/main" val="2247796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Vieta Jūsu uzdotajiem jautājumiem		(3/4)</a:t>
            </a:r>
            <a:endParaRPr lang="lv-LV" dirty="0"/>
          </a:p>
        </p:txBody>
      </p:sp>
      <p:sp>
        <p:nvSpPr>
          <p:cNvPr id="3" name="Content Placeholder 2"/>
          <p:cNvSpPr>
            <a:spLocks noGrp="1"/>
          </p:cNvSpPr>
          <p:nvPr>
            <p:ph idx="1"/>
          </p:nvPr>
        </p:nvSpPr>
        <p:spPr/>
        <p:txBody>
          <a:bodyPr>
            <a:normAutofit fontScale="77500" lnSpcReduction="20000"/>
          </a:bodyPr>
          <a:lstStyle/>
          <a:p>
            <a:pPr marL="0" indent="0" fontAlgn="base">
              <a:buNone/>
            </a:pPr>
            <a:r>
              <a:rPr lang="lv-LV" dirty="0"/>
              <a:t>3. Tehniskā specifikācija 2</a:t>
            </a:r>
            <a:r>
              <a:rPr lang="lv-LV" dirty="0" smtClean="0"/>
              <a:t>. pielikums</a:t>
            </a:r>
            <a:r>
              <a:rPr lang="lv-LV" dirty="0"/>
              <a:t>:</a:t>
            </a:r>
          </a:p>
          <a:p>
            <a:pPr marL="0" indent="0" fontAlgn="base">
              <a:buNone/>
            </a:pPr>
            <a:r>
              <a:rPr lang="lv-LV" dirty="0"/>
              <a:t>3.1. Kurš nosaka paneļdiskusijas aktuālo tematiku? Vai tas jāierosina aģentūrai?</a:t>
            </a:r>
            <a:br>
              <a:rPr lang="lv-LV" dirty="0"/>
            </a:br>
            <a:r>
              <a:rPr lang="lv-LV" u="sng" dirty="0"/>
              <a:t>Atbilde:</a:t>
            </a:r>
            <a:r>
              <a:rPr lang="lv-LV" dirty="0"/>
              <a:t> Paneļdiskusijas aktuālo tematiku nosaka Fiskālās disciplīnas padome. Noteikti arī diskutējot ar komunikācijas ekspertiem. </a:t>
            </a:r>
          </a:p>
          <a:p>
            <a:pPr marL="0" indent="0" fontAlgn="base">
              <a:buNone/>
            </a:pPr>
            <a:r>
              <a:rPr lang="lv-LV" dirty="0"/>
              <a:t>3.2. Kurš nosaka un aicina paneļdiskusijas dalībniekus (to, kuri diskutēs)?</a:t>
            </a:r>
            <a:br>
              <a:rPr lang="lv-LV" dirty="0"/>
            </a:br>
            <a:r>
              <a:rPr lang="lv-LV" u="sng" dirty="0"/>
              <a:t>Atbilde:</a:t>
            </a:r>
            <a:r>
              <a:rPr lang="lv-LV" dirty="0"/>
              <a:t> Paneļdiskusijas dalībniekus nosaka Fiskālās disciplīnas padome. Līdzīgi kā iepriekšējā jautājumā </a:t>
            </a:r>
            <a:r>
              <a:rPr lang="lv-LV" dirty="0" smtClean="0"/>
              <a:t>– </a:t>
            </a:r>
            <a:r>
              <a:rPr lang="lv-LV" dirty="0"/>
              <a:t>protams, arī diskutējot ar komunikācijas ekspertiem.</a:t>
            </a:r>
          </a:p>
          <a:p>
            <a:pPr marL="0" indent="0" fontAlgn="base">
              <a:buNone/>
            </a:pPr>
            <a:r>
              <a:rPr lang="lv-LV" dirty="0"/>
              <a:t>3.3. Pie sasniedzamajiem rezultātiem norādīts, ka paneļdiskusijai jānodrošina publicitāte vismaz 2 nacionālajos medijos, taču pie uzdevumiem nekur nav norādīts, ka Pretendentam būtu jāorganizē publicitāte, piem., jāaicina mediji uz diskusiju, jāgatavo </a:t>
            </a:r>
            <a:r>
              <a:rPr lang="lv-LV" dirty="0" err="1"/>
              <a:t>relīzes</a:t>
            </a:r>
            <a:r>
              <a:rPr lang="lv-LV" dirty="0"/>
              <a:t> utt. Kā ir domāts, kā tiek sasniegts šis rezultāts?</a:t>
            </a:r>
            <a:br>
              <a:rPr lang="lv-LV" dirty="0"/>
            </a:br>
            <a:r>
              <a:rPr lang="lv-LV" u="sng" dirty="0"/>
              <a:t>Atbilde:</a:t>
            </a:r>
            <a:r>
              <a:rPr lang="lv-LV" dirty="0"/>
              <a:t> Jautājums vietā. Parasti preses </a:t>
            </a:r>
            <a:r>
              <a:rPr lang="lv-LV" dirty="0" err="1"/>
              <a:t>relīzi</a:t>
            </a:r>
            <a:r>
              <a:rPr lang="lv-LV" dirty="0"/>
              <a:t> koordinē Fiskālās disciplīnas padome, jo paneļdiskusijā piedalās dažādu organizāciju/iestāžu/uzņēmumu pārstāvji. </a:t>
            </a:r>
            <a:r>
              <a:rPr lang="lv-LV" dirty="0" err="1"/>
              <a:t>Relīzē</a:t>
            </a:r>
            <a:r>
              <a:rPr lang="lv-LV" dirty="0"/>
              <a:t> tiek likta galvenā diskutētā informācija un lēmumi, secinājumi. </a:t>
            </a:r>
            <a:r>
              <a:rPr lang="lv-LV" dirty="0" err="1"/>
              <a:t>Relīzes</a:t>
            </a:r>
            <a:r>
              <a:rPr lang="lv-LV" dirty="0"/>
              <a:t> saskaņošanu ar iesaistītajām pusēm, kā arī nosūtīšanu medijiem veic </a:t>
            </a:r>
            <a:r>
              <a:rPr lang="lv-LV" dirty="0" smtClean="0"/>
              <a:t>Padome</a:t>
            </a:r>
            <a:r>
              <a:rPr lang="lv-LV" dirty="0"/>
              <a:t>.</a:t>
            </a:r>
          </a:p>
        </p:txBody>
      </p:sp>
      <p:sp>
        <p:nvSpPr>
          <p:cNvPr id="6" name="Slide Number Placeholder 5"/>
          <p:cNvSpPr>
            <a:spLocks noGrp="1"/>
          </p:cNvSpPr>
          <p:nvPr>
            <p:ph type="sldNum" sz="quarter" idx="12"/>
          </p:nvPr>
        </p:nvSpPr>
        <p:spPr/>
        <p:txBody>
          <a:bodyPr/>
          <a:lstStyle/>
          <a:p>
            <a:fld id="{6112C14F-654A-48BF-A324-8B07BD5B5F7F}" type="slidenum">
              <a:rPr lang="lv-LV" smtClean="0"/>
              <a:t>14</a:t>
            </a:fld>
            <a:endParaRPr lang="lv-LV"/>
          </a:p>
        </p:txBody>
      </p:sp>
      <p:sp>
        <p:nvSpPr>
          <p:cNvPr id="8" name="Footer Placeholder 4"/>
          <p:cNvSpPr>
            <a:spLocks noGrp="1"/>
          </p:cNvSpPr>
          <p:nvPr>
            <p:ph type="ftr" sz="quarter" idx="11"/>
          </p:nvPr>
        </p:nvSpPr>
        <p:spPr>
          <a:xfrm>
            <a:off x="3938337" y="6356350"/>
            <a:ext cx="6432884" cy="365125"/>
          </a:xfrm>
        </p:spPr>
        <p:txBody>
          <a:bodyPr/>
          <a:lstStyle/>
          <a:p>
            <a:r>
              <a:rPr lang="lv-LV" dirty="0" smtClean="0"/>
              <a:t>Komunikācijas pakalpojumi Fiskālās disciplīnas padomes vajadzībām</a:t>
            </a:r>
            <a:endParaRPr lang="lv-LV" dirty="0"/>
          </a:p>
        </p:txBody>
      </p:sp>
      <p:sp>
        <p:nvSpPr>
          <p:cNvPr id="7"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spTree>
    <p:extLst>
      <p:ext uri="{BB962C8B-B14F-4D97-AF65-F5344CB8AC3E}">
        <p14:creationId xmlns:p14="http://schemas.microsoft.com/office/powerpoint/2010/main" val="1063187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Vieta Jūsu uzdotajiem jautājumiem		(4/4)</a:t>
            </a:r>
            <a:endParaRPr lang="lv-LV" dirty="0"/>
          </a:p>
        </p:txBody>
      </p:sp>
      <p:sp>
        <p:nvSpPr>
          <p:cNvPr id="3" name="Content Placeholder 2"/>
          <p:cNvSpPr>
            <a:spLocks noGrp="1"/>
          </p:cNvSpPr>
          <p:nvPr>
            <p:ph idx="1"/>
          </p:nvPr>
        </p:nvSpPr>
        <p:spPr/>
        <p:txBody>
          <a:bodyPr>
            <a:normAutofit fontScale="62500" lnSpcReduction="20000"/>
          </a:bodyPr>
          <a:lstStyle/>
          <a:p>
            <a:pPr marL="0" indent="0" fontAlgn="base">
              <a:buNone/>
            </a:pPr>
            <a:r>
              <a:rPr lang="lv-LV" dirty="0" smtClean="0"/>
              <a:t>4</a:t>
            </a:r>
            <a:r>
              <a:rPr lang="lv-LV" dirty="0"/>
              <a:t>. Tehniskā specifikācija 3.pielikums:</a:t>
            </a:r>
            <a:br>
              <a:rPr lang="lv-LV" dirty="0"/>
            </a:br>
            <a:endParaRPr lang="lv-LV" dirty="0"/>
          </a:p>
          <a:p>
            <a:pPr marL="0" indent="0" fontAlgn="base">
              <a:buNone/>
            </a:pPr>
            <a:r>
              <a:rPr lang="lv-LV" dirty="0"/>
              <a:t>4.1 punktā 2.3. minētās īsfilmas ir punktā 3.1.2. minētie video rullīši? </a:t>
            </a:r>
            <a:br>
              <a:rPr lang="lv-LV" dirty="0"/>
            </a:br>
            <a:r>
              <a:rPr lang="lv-LV" u="sng" dirty="0"/>
              <a:t>Atbilde:</a:t>
            </a:r>
            <a:r>
              <a:rPr lang="lv-LV" dirty="0"/>
              <a:t> Jā.</a:t>
            </a:r>
          </a:p>
          <a:p>
            <a:pPr marL="0" indent="0" fontAlgn="base">
              <a:buNone/>
            </a:pPr>
            <a:r>
              <a:rPr lang="lv-LV" dirty="0"/>
              <a:t>4.2. Īsfilmām jābūt latviešu un angļu valodā? Vai tikai skriptiem jābūt divās valodās? Nevar saprast.</a:t>
            </a:r>
            <a:br>
              <a:rPr lang="lv-LV" dirty="0"/>
            </a:br>
            <a:r>
              <a:rPr lang="lv-LV" u="sng" dirty="0"/>
              <a:t>Atbilde:</a:t>
            </a:r>
            <a:r>
              <a:rPr lang="lv-LV" dirty="0"/>
              <a:t> Īsfilmas ir paralēli divās valodās. Ja runātājs runā latviski </a:t>
            </a:r>
            <a:r>
              <a:rPr lang="lv-LV" dirty="0" smtClean="0"/>
              <a:t>– subtitri </a:t>
            </a:r>
            <a:r>
              <a:rPr lang="lv-LV" dirty="0"/>
              <a:t>iet angliski, ja runātājs runā angliski </a:t>
            </a:r>
            <a:r>
              <a:rPr lang="lv-LV" dirty="0" smtClean="0"/>
              <a:t>– subtitri </a:t>
            </a:r>
            <a:r>
              <a:rPr lang="lv-LV" dirty="0"/>
              <a:t>iet latviski.</a:t>
            </a:r>
          </a:p>
          <a:p>
            <a:pPr marL="0" indent="0" fontAlgn="base">
              <a:buNone/>
            </a:pPr>
            <a:r>
              <a:rPr lang="lv-LV" dirty="0"/>
              <a:t>4.3. Punkts 3.8. - kāpēc intervija / viedokļa raksts nepieciešams tieši preses konferences dienā? Vai ir kāds īpašs iemesls? Ja būs dienu agrāk vai vēlāk - tad neskaitīties?</a:t>
            </a:r>
            <a:br>
              <a:rPr lang="lv-LV" dirty="0"/>
            </a:br>
            <a:r>
              <a:rPr lang="lv-LV" u="sng" dirty="0"/>
              <a:t>Atbilde:</a:t>
            </a:r>
            <a:r>
              <a:rPr lang="lv-LV" dirty="0"/>
              <a:t> Preses konference ir dienā, kad Padome publicē Fiskālās disciplīnas uzraudzības ziņojumu. Tēma ir aktuāla, jo iet dažas dienas pirms Ministru Kabinetā tiek izskatīti ikgadējā budžeta un vidēja termiņa budžeta ietvara likumprojekti. Ir lieliski, ja tajā rītā Padomes biedri sniedz, piemēram, rīta interviju ar virzošo ieskatu par ziņojuma secinājumiem.</a:t>
            </a:r>
          </a:p>
          <a:p>
            <a:pPr marL="0" indent="0" fontAlgn="base">
              <a:buNone/>
            </a:pPr>
            <a:r>
              <a:rPr lang="lv-LV" dirty="0"/>
              <a:t>4.4. Punkts 3.11. - kas ir skaidrojošo prezentāciju mērķauditorija? Kur plānots tās izmantot? Kāds ir sagaidāmais formāts, tai skaitā nodošanas formāts?</a:t>
            </a:r>
            <a:br>
              <a:rPr lang="lv-LV" dirty="0"/>
            </a:br>
            <a:r>
              <a:rPr lang="lv-LV" u="sng" dirty="0"/>
              <a:t>Atbilde:</a:t>
            </a:r>
            <a:r>
              <a:rPr lang="lv-LV" dirty="0"/>
              <a:t> Skaidrojošo prezentāciju mērķauditorija ir sabiedrība kopumā, kā arī, protams, interesenti, kas pietiekami detalizēti vēlas iedziļināties fiskālās disciplīnas jautājumos. Formāts ir </a:t>
            </a:r>
            <a:r>
              <a:rPr lang="lv-LV" i="1" dirty="0"/>
              <a:t>MS </a:t>
            </a:r>
            <a:r>
              <a:rPr lang="lv-LV" i="1" dirty="0" err="1"/>
              <a:t>Powerpoint</a:t>
            </a:r>
            <a:r>
              <a:rPr lang="lv-LV" i="1" dirty="0"/>
              <a:t> </a:t>
            </a:r>
            <a:r>
              <a:rPr lang="lv-LV" dirty="0"/>
              <a:t>prezentācija. Līdz šim esam šo prezentāciju izmantojoši, piemēram, skolu apmeklējumos.</a:t>
            </a:r>
          </a:p>
          <a:p>
            <a:endParaRPr lang="lv-LV" dirty="0" smtClean="0"/>
          </a:p>
          <a:p>
            <a:endParaRPr lang="en-US" dirty="0"/>
          </a:p>
        </p:txBody>
      </p:sp>
      <p:sp>
        <p:nvSpPr>
          <p:cNvPr id="6" name="Slide Number Placeholder 5"/>
          <p:cNvSpPr>
            <a:spLocks noGrp="1"/>
          </p:cNvSpPr>
          <p:nvPr>
            <p:ph type="sldNum" sz="quarter" idx="12"/>
          </p:nvPr>
        </p:nvSpPr>
        <p:spPr/>
        <p:txBody>
          <a:bodyPr/>
          <a:lstStyle/>
          <a:p>
            <a:fld id="{6112C14F-654A-48BF-A324-8B07BD5B5F7F}" type="slidenum">
              <a:rPr lang="lv-LV" smtClean="0"/>
              <a:t>15</a:t>
            </a:fld>
            <a:endParaRPr lang="lv-LV"/>
          </a:p>
        </p:txBody>
      </p:sp>
      <p:sp>
        <p:nvSpPr>
          <p:cNvPr id="8" name="Footer Placeholder 4"/>
          <p:cNvSpPr>
            <a:spLocks noGrp="1"/>
          </p:cNvSpPr>
          <p:nvPr>
            <p:ph type="ftr" sz="quarter" idx="11"/>
          </p:nvPr>
        </p:nvSpPr>
        <p:spPr>
          <a:xfrm>
            <a:off x="3938337" y="6356350"/>
            <a:ext cx="6432884" cy="365125"/>
          </a:xfrm>
        </p:spPr>
        <p:txBody>
          <a:bodyPr/>
          <a:lstStyle/>
          <a:p>
            <a:r>
              <a:rPr lang="lv-LV" dirty="0" smtClean="0"/>
              <a:t>Komunikācijas pakalpojumi Fiskālās disciplīnas padomes vajadzībām</a:t>
            </a:r>
            <a:endParaRPr lang="lv-LV" dirty="0"/>
          </a:p>
        </p:txBody>
      </p:sp>
      <p:sp>
        <p:nvSpPr>
          <p:cNvPr id="7"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spTree>
    <p:extLst>
      <p:ext uri="{BB962C8B-B14F-4D97-AF65-F5344CB8AC3E}">
        <p14:creationId xmlns:p14="http://schemas.microsoft.com/office/powerpoint/2010/main" val="1389916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Materiāli pieejami: </a:t>
            </a:r>
            <a:r>
              <a:rPr lang="lv-LV" dirty="0" smtClean="0"/>
              <a:t/>
            </a:r>
            <a:br>
              <a:rPr lang="lv-LV" dirty="0" smtClean="0"/>
            </a:br>
            <a:r>
              <a:rPr lang="lv-LV" dirty="0" smtClean="0"/>
              <a:t>http</a:t>
            </a:r>
            <a:r>
              <a:rPr lang="lv-LV" dirty="0"/>
              <a:t>://fdp.gov.lv/iepirkumi-un-noslegtie-ligumi</a:t>
            </a:r>
          </a:p>
        </p:txBody>
      </p:sp>
      <p:sp>
        <p:nvSpPr>
          <p:cNvPr id="6" name="Slide Number Placeholder 5"/>
          <p:cNvSpPr>
            <a:spLocks noGrp="1"/>
          </p:cNvSpPr>
          <p:nvPr>
            <p:ph type="sldNum" sz="quarter" idx="12"/>
          </p:nvPr>
        </p:nvSpPr>
        <p:spPr/>
        <p:txBody>
          <a:bodyPr/>
          <a:lstStyle/>
          <a:p>
            <a:fld id="{6112C14F-654A-48BF-A324-8B07BD5B5F7F}" type="slidenum">
              <a:rPr lang="lv-LV" smtClean="0"/>
              <a:t>16</a:t>
            </a:fld>
            <a:endParaRPr lang="lv-LV"/>
          </a:p>
        </p:txBody>
      </p:sp>
      <p:sp>
        <p:nvSpPr>
          <p:cNvPr id="8" name="Footer Placeholder 4"/>
          <p:cNvSpPr>
            <a:spLocks noGrp="1"/>
          </p:cNvSpPr>
          <p:nvPr>
            <p:ph type="ftr" sz="quarter" idx="11"/>
          </p:nvPr>
        </p:nvSpPr>
        <p:spPr>
          <a:xfrm>
            <a:off x="3938337" y="6356350"/>
            <a:ext cx="6432884" cy="365125"/>
          </a:xfrm>
        </p:spPr>
        <p:txBody>
          <a:bodyPr/>
          <a:lstStyle/>
          <a:p>
            <a:r>
              <a:rPr lang="lv-LV" dirty="0" smtClean="0"/>
              <a:t>Komunikācijas pakalpojumi Fiskālās disciplīnas padomes vajadzībām</a:t>
            </a:r>
            <a:endParaRPr lang="lv-LV" dirty="0"/>
          </a:p>
        </p:txBody>
      </p:sp>
      <p:pic>
        <p:nvPicPr>
          <p:cNvPr id="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3813" y="1590675"/>
            <a:ext cx="10622520" cy="4078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spTree>
    <p:extLst>
      <p:ext uri="{BB962C8B-B14F-4D97-AF65-F5344CB8AC3E}">
        <p14:creationId xmlns:p14="http://schemas.microsoft.com/office/powerpoint/2010/main" val="1823394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Baltijas neatkarīgās fiskālās iestādes</a:t>
            </a:r>
            <a:endParaRPr lang="lv-LV" dirty="0"/>
          </a:p>
        </p:txBody>
      </p:sp>
      <p:sp>
        <p:nvSpPr>
          <p:cNvPr id="6" name="Slide Number Placeholder 5"/>
          <p:cNvSpPr>
            <a:spLocks noGrp="1"/>
          </p:cNvSpPr>
          <p:nvPr>
            <p:ph type="sldNum" sz="quarter" idx="12"/>
          </p:nvPr>
        </p:nvSpPr>
        <p:spPr/>
        <p:txBody>
          <a:bodyPr/>
          <a:lstStyle/>
          <a:p>
            <a:fld id="{6112C14F-654A-48BF-A324-8B07BD5B5F7F}" type="slidenum">
              <a:rPr lang="lv-LV" smtClean="0"/>
              <a:t>17</a:t>
            </a:fld>
            <a:endParaRPr lang="lv-LV"/>
          </a:p>
        </p:txBody>
      </p:sp>
      <p:pic>
        <p:nvPicPr>
          <p:cNvPr id="8" name="Content Placeholder 7"/>
          <p:cNvPicPr>
            <a:picLocks noGrp="1" noChangeAspect="1"/>
          </p:cNvPicPr>
          <p:nvPr>
            <p:ph idx="1"/>
          </p:nvPr>
        </p:nvPicPr>
        <p:blipFill>
          <a:blip r:embed="rId3"/>
          <a:stretch>
            <a:fillRect/>
          </a:stretch>
        </p:blipFill>
        <p:spPr>
          <a:xfrm>
            <a:off x="2189747" y="1584325"/>
            <a:ext cx="6653742" cy="4572000"/>
          </a:xfrm>
          <a:prstGeom prst="rect">
            <a:avLst/>
          </a:prstGeom>
        </p:spPr>
      </p:pic>
      <p:sp>
        <p:nvSpPr>
          <p:cNvPr id="7" name="Footer Placeholder 4"/>
          <p:cNvSpPr>
            <a:spLocks noGrp="1"/>
          </p:cNvSpPr>
          <p:nvPr>
            <p:ph type="ftr" sz="quarter" idx="11"/>
          </p:nvPr>
        </p:nvSpPr>
        <p:spPr>
          <a:xfrm>
            <a:off x="3938337" y="6356350"/>
            <a:ext cx="6432884" cy="365125"/>
          </a:xfrm>
        </p:spPr>
        <p:txBody>
          <a:bodyPr/>
          <a:lstStyle/>
          <a:p>
            <a:r>
              <a:rPr lang="lv-LV" dirty="0" smtClean="0"/>
              <a:t>Komunikācijas pakalpojumi Fiskālās disciplīnas padomes vajadzībām</a:t>
            </a:r>
            <a:endParaRPr lang="lv-LV" dirty="0"/>
          </a:p>
        </p:txBody>
      </p:sp>
      <p:sp>
        <p:nvSpPr>
          <p:cNvPr id="10"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spTree>
    <p:extLst>
      <p:ext uri="{BB962C8B-B14F-4D97-AF65-F5344CB8AC3E}">
        <p14:creationId xmlns:p14="http://schemas.microsoft.com/office/powerpoint/2010/main" val="4041005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2195474"/>
            <a:ext cx="9144000" cy="1360321"/>
          </a:xfrm>
        </p:spPr>
        <p:txBody>
          <a:bodyPr>
            <a:noAutofit/>
          </a:bodyPr>
          <a:lstStyle/>
          <a:p>
            <a:r>
              <a:rPr lang="lv-LV" sz="3600" dirty="0"/>
              <a:t>Paldies par uzmanību</a:t>
            </a:r>
            <a:r>
              <a:rPr lang="lv-LV" sz="3600"/>
              <a:t>! </a:t>
            </a:r>
            <a:endParaRPr lang="lv-LV" sz="3600" dirty="0"/>
          </a:p>
        </p:txBody>
      </p:sp>
      <p:sp>
        <p:nvSpPr>
          <p:cNvPr id="4" name="Datuma vietturis 3"/>
          <p:cNvSpPr>
            <a:spLocks noGrp="1"/>
          </p:cNvSpPr>
          <p:nvPr>
            <p:ph type="dt" sz="half" idx="10"/>
          </p:nvPr>
        </p:nvSpPr>
        <p:spPr/>
        <p:txBody>
          <a:bodyPr/>
          <a:lstStyle/>
          <a:p>
            <a:r>
              <a:rPr lang="lv-LV" dirty="0" smtClean="0"/>
              <a:t>21.11.2017.</a:t>
            </a:r>
            <a:endParaRPr lang="lv-LV" dirty="0"/>
          </a:p>
        </p:txBody>
      </p:sp>
      <p:sp>
        <p:nvSpPr>
          <p:cNvPr id="5" name="Subtitle 2"/>
          <p:cNvSpPr txBox="1">
            <a:spLocks/>
          </p:cNvSpPr>
          <p:nvPr/>
        </p:nvSpPr>
        <p:spPr>
          <a:xfrm>
            <a:off x="5015528" y="4182930"/>
            <a:ext cx="6559485" cy="2031476"/>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a:defRPr/>
            </a:pPr>
            <a:r>
              <a:rPr lang="lv-LV" dirty="0"/>
              <a:t>Fiskālās disciplīnas padome</a:t>
            </a:r>
            <a:br>
              <a:rPr lang="lv-LV" dirty="0"/>
            </a:br>
            <a:r>
              <a:rPr lang="lv-LV" dirty="0"/>
              <a:t>Smilšu ielā 1-512  Rīgā  LV-1919</a:t>
            </a:r>
            <a:br>
              <a:rPr lang="lv-LV" dirty="0"/>
            </a:br>
            <a:r>
              <a:rPr lang="lv-LV" dirty="0"/>
              <a:t>Tālr.: +371 6708 3650</a:t>
            </a:r>
            <a:br>
              <a:rPr lang="lv-LV" dirty="0"/>
            </a:br>
            <a:r>
              <a:rPr lang="lv-LV" dirty="0"/>
              <a:t>E-pasts: info@fdp.gov.lv</a:t>
            </a:r>
            <a:br>
              <a:rPr lang="lv-LV" dirty="0"/>
            </a:br>
            <a:r>
              <a:rPr lang="lv-LV" dirty="0"/>
              <a:t>Mājaslapa: http://fdp.gov.lv </a:t>
            </a:r>
            <a:br>
              <a:rPr lang="lv-LV" dirty="0"/>
            </a:br>
            <a:r>
              <a:rPr lang="lv-LV" dirty="0"/>
              <a:t>Twitter: @Fiskalapadome</a:t>
            </a:r>
            <a:br>
              <a:rPr lang="lv-LV" dirty="0"/>
            </a:br>
            <a:r>
              <a:rPr lang="lv-LV" dirty="0"/>
              <a:t>Facebook: fiskalapadome</a:t>
            </a:r>
            <a:br>
              <a:rPr lang="lv-LV" dirty="0"/>
            </a:br>
            <a:endParaRPr kumimoji="0" lang="lv-LV" sz="3200" b="0" i="0" u="none" strike="noStrike" kern="1200" cap="none" spc="0" normalizeH="0" baseline="0" noProof="0" dirty="0">
              <a:ln>
                <a:noFill/>
              </a:ln>
              <a:solidFill>
                <a:schemeClr val="tx1">
                  <a:lumMod val="65000"/>
                  <a:lumOff val="35000"/>
                </a:schemeClr>
              </a:solidFill>
              <a:effectLst/>
              <a:uLnTx/>
              <a:uFillTx/>
              <a:latin typeface="Calibri"/>
              <a:ea typeface="+mn-ea"/>
              <a:cs typeface="+mn-cs"/>
            </a:endParaRPr>
          </a:p>
        </p:txBody>
      </p:sp>
    </p:spTree>
    <p:extLst>
      <p:ext uri="{BB962C8B-B14F-4D97-AF65-F5344CB8AC3E}">
        <p14:creationId xmlns:p14="http://schemas.microsoft.com/office/powerpoint/2010/main" val="1609416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Ieinteresēto pretendentu sanāksme</a:t>
            </a:r>
            <a:endParaRPr lang="lv-LV" dirty="0"/>
          </a:p>
        </p:txBody>
      </p:sp>
      <p:sp>
        <p:nvSpPr>
          <p:cNvPr id="3" name="Content Placeholder 2"/>
          <p:cNvSpPr>
            <a:spLocks noGrp="1"/>
          </p:cNvSpPr>
          <p:nvPr>
            <p:ph idx="1"/>
          </p:nvPr>
        </p:nvSpPr>
        <p:spPr/>
        <p:txBody>
          <a:bodyPr>
            <a:normAutofit/>
          </a:bodyPr>
          <a:lstStyle/>
          <a:p>
            <a:pPr algn="just"/>
            <a:r>
              <a:rPr lang="lv-LV" dirty="0" smtClean="0"/>
              <a:t>Kāpēc ir šāds iepirkums? (t.i. kā Jūs varat palīdzēt?)</a:t>
            </a:r>
          </a:p>
          <a:p>
            <a:pPr algn="just"/>
            <a:r>
              <a:rPr lang="lv-LV" dirty="0" smtClean="0"/>
              <a:t>Īsumā par nolikumu</a:t>
            </a:r>
          </a:p>
          <a:p>
            <a:pPr lvl="1" algn="just"/>
            <a:r>
              <a:rPr lang="lv-LV" dirty="0" smtClean="0"/>
              <a:t>Kādas ir prasības pretendentiem?</a:t>
            </a:r>
          </a:p>
          <a:p>
            <a:pPr lvl="1" algn="just"/>
            <a:r>
              <a:rPr lang="lv-LV" dirty="0" smtClean="0"/>
              <a:t>Kādi ir darāmie darbi?</a:t>
            </a:r>
            <a:endParaRPr lang="en-US" dirty="0"/>
          </a:p>
          <a:p>
            <a:pPr lvl="1" algn="just"/>
            <a:r>
              <a:rPr lang="lv-LV" dirty="0" smtClean="0"/>
              <a:t>Kāds ir līgums?</a:t>
            </a:r>
          </a:p>
          <a:p>
            <a:pPr algn="just"/>
            <a:r>
              <a:rPr lang="lv-LV" dirty="0" smtClean="0"/>
              <a:t>Kādi ir papildu bonusi sadarbībai ar mums?</a:t>
            </a:r>
          </a:p>
          <a:p>
            <a:pPr algn="just"/>
            <a:r>
              <a:rPr lang="lv-LV" dirty="0"/>
              <a:t>K</a:t>
            </a:r>
            <a:r>
              <a:rPr lang="lv-LV" dirty="0" smtClean="0"/>
              <a:t>āds izskatās pieteikums un arī, piemēram, kā iešūt pieteikumu? </a:t>
            </a:r>
          </a:p>
          <a:p>
            <a:pPr algn="just"/>
            <a:r>
              <a:rPr lang="lv-LV" dirty="0" smtClean="0">
                <a:sym typeface="Wingdings" pitchFamily="2" charset="2"/>
              </a:rPr>
              <a:t>Jūsu jautājumi</a:t>
            </a:r>
            <a:endParaRPr lang="lv-LV" dirty="0" smtClean="0"/>
          </a:p>
        </p:txBody>
      </p:sp>
      <p:sp>
        <p:nvSpPr>
          <p:cNvPr id="4" name="Date Placeholder 3"/>
          <p:cNvSpPr>
            <a:spLocks noGrp="1"/>
          </p:cNvSpPr>
          <p:nvPr>
            <p:ph type="dt" sz="half" idx="10"/>
          </p:nvPr>
        </p:nvSpPr>
        <p:spPr/>
        <p:txBody>
          <a:bodyPr/>
          <a:lstStyle/>
          <a:p>
            <a:r>
              <a:rPr lang="lv-LV" dirty="0" smtClean="0"/>
              <a:t>21.11.2017.</a:t>
            </a:r>
            <a:endParaRPr lang="lv-LV" dirty="0"/>
          </a:p>
        </p:txBody>
      </p:sp>
      <p:sp>
        <p:nvSpPr>
          <p:cNvPr id="5" name="Footer Placeholder 4"/>
          <p:cNvSpPr>
            <a:spLocks noGrp="1"/>
          </p:cNvSpPr>
          <p:nvPr>
            <p:ph type="ftr" sz="quarter" idx="11"/>
          </p:nvPr>
        </p:nvSpPr>
        <p:spPr/>
        <p:txBody>
          <a:bodyPr/>
          <a:lstStyle/>
          <a:p>
            <a:r>
              <a:rPr lang="lv-LV" dirty="0" smtClean="0"/>
              <a:t>Komunikācijas pakalpojumi Fiskālās disciplīnas padomes vajadzībām</a:t>
            </a:r>
            <a:endParaRPr lang="lv-LV" dirty="0"/>
          </a:p>
        </p:txBody>
      </p:sp>
      <p:sp>
        <p:nvSpPr>
          <p:cNvPr id="6" name="Slide Number Placeholder 5"/>
          <p:cNvSpPr>
            <a:spLocks noGrp="1"/>
          </p:cNvSpPr>
          <p:nvPr>
            <p:ph type="sldNum" sz="quarter" idx="12"/>
          </p:nvPr>
        </p:nvSpPr>
        <p:spPr/>
        <p:txBody>
          <a:bodyPr/>
          <a:lstStyle/>
          <a:p>
            <a:fld id="{6112C14F-654A-48BF-A324-8B07BD5B5F7F}" type="slidenum">
              <a:rPr lang="lv-LV" smtClean="0"/>
              <a:t>2</a:t>
            </a:fld>
            <a:endParaRPr lang="lv-LV"/>
          </a:p>
        </p:txBody>
      </p:sp>
    </p:spTree>
    <p:extLst>
      <p:ext uri="{BB962C8B-B14F-4D97-AF65-F5344CB8AC3E}">
        <p14:creationId xmlns:p14="http://schemas.microsoft.com/office/powerpoint/2010/main" val="2805959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Kāpēc ir šāds iepirkums</a:t>
            </a:r>
            <a:r>
              <a:rPr lang="lv-LV" smtClean="0"/>
              <a:t>? </a:t>
            </a:r>
            <a:endParaRPr lang="lv-LV" dirty="0"/>
          </a:p>
        </p:txBody>
      </p:sp>
      <p:sp>
        <p:nvSpPr>
          <p:cNvPr id="3" name="Content Placeholder 2"/>
          <p:cNvSpPr>
            <a:spLocks noGrp="1"/>
          </p:cNvSpPr>
          <p:nvPr>
            <p:ph idx="1"/>
          </p:nvPr>
        </p:nvSpPr>
        <p:spPr/>
        <p:txBody>
          <a:bodyPr>
            <a:normAutofit/>
          </a:bodyPr>
          <a:lstStyle/>
          <a:p>
            <a:pPr algn="just"/>
            <a:r>
              <a:rPr lang="lv-LV" dirty="0" smtClean="0"/>
              <a:t>Viens no neatkarīgo fiskālo iestāžu svarīgiem uzdevumiem ir informēt sabiedrību par fiskālās politikas jautājumiem</a:t>
            </a:r>
          </a:p>
          <a:p>
            <a:r>
              <a:rPr lang="lv-LV" dirty="0" smtClean="0"/>
              <a:t>2016. gada 2. septembrī Fiskālās disciplīnas padome apstiprināja Komunikācijas stratēģiju 2017.-2019. gadam</a:t>
            </a:r>
          </a:p>
          <a:p>
            <a:r>
              <a:rPr lang="lv-LV" dirty="0" smtClean="0"/>
              <a:t>Paredzam pilnveidot stratēģiju 2020.-2023. gadam</a:t>
            </a:r>
          </a:p>
          <a:p>
            <a:r>
              <a:rPr lang="lv-LV" dirty="0" smtClean="0"/>
              <a:t>Šāds pat iepirkums noritēja pagājušā gada nogalē un šogad mums bija lielisks partneris – "</a:t>
            </a:r>
            <a:r>
              <a:rPr lang="lv-LV" dirty="0" err="1" smtClean="0"/>
              <a:t>Golin</a:t>
            </a:r>
            <a:r>
              <a:rPr lang="lv-LV" dirty="0" smtClean="0"/>
              <a:t> Rīga" (iepriekš "</a:t>
            </a:r>
            <a:r>
              <a:rPr lang="lv-LV" dirty="0" err="1" smtClean="0"/>
              <a:t>McCann</a:t>
            </a:r>
            <a:r>
              <a:rPr lang="lv-LV" dirty="0" smtClean="0"/>
              <a:t> </a:t>
            </a:r>
            <a:r>
              <a:rPr lang="lv-LV" dirty="0" err="1" smtClean="0"/>
              <a:t>Consulting</a:t>
            </a:r>
            <a:r>
              <a:rPr lang="lv-LV" dirty="0" smtClean="0"/>
              <a:t>")</a:t>
            </a:r>
          </a:p>
          <a:p>
            <a:r>
              <a:rPr lang="lv-LV" dirty="0" smtClean="0"/>
              <a:t>Atšķirībā no iepriekšējā gada, šoreiz vēlamies izmantot Publisko iepirkuma likumā atļauto piecu gadu periodu</a:t>
            </a:r>
          </a:p>
          <a:p>
            <a:pPr algn="just"/>
            <a:endParaRPr lang="lv-LV" dirty="0"/>
          </a:p>
          <a:p>
            <a:pPr algn="just"/>
            <a:endParaRPr lang="lv-LV" dirty="0" smtClean="0"/>
          </a:p>
          <a:p>
            <a:pPr algn="just"/>
            <a:endParaRPr lang="lv-LV" dirty="0" smtClean="0"/>
          </a:p>
        </p:txBody>
      </p:sp>
      <p:sp>
        <p:nvSpPr>
          <p:cNvPr id="6" name="Slide Number Placeholder 5"/>
          <p:cNvSpPr>
            <a:spLocks noGrp="1"/>
          </p:cNvSpPr>
          <p:nvPr>
            <p:ph type="sldNum" sz="quarter" idx="12"/>
          </p:nvPr>
        </p:nvSpPr>
        <p:spPr/>
        <p:txBody>
          <a:bodyPr/>
          <a:lstStyle/>
          <a:p>
            <a:fld id="{6112C14F-654A-48BF-A324-8B07BD5B5F7F}" type="slidenum">
              <a:rPr lang="lv-LV" smtClean="0"/>
              <a:t>3</a:t>
            </a:fld>
            <a:endParaRPr lang="lv-LV"/>
          </a:p>
        </p:txBody>
      </p:sp>
      <p:sp>
        <p:nvSpPr>
          <p:cNvPr id="8" name="Footer Placeholder 4"/>
          <p:cNvSpPr>
            <a:spLocks noGrp="1"/>
          </p:cNvSpPr>
          <p:nvPr>
            <p:ph type="ftr" sz="quarter" idx="11"/>
          </p:nvPr>
        </p:nvSpPr>
        <p:spPr>
          <a:xfrm>
            <a:off x="3938337" y="6356350"/>
            <a:ext cx="6432884" cy="365125"/>
          </a:xfrm>
        </p:spPr>
        <p:txBody>
          <a:bodyPr/>
          <a:lstStyle/>
          <a:p>
            <a:r>
              <a:rPr lang="lv-LV" dirty="0" smtClean="0"/>
              <a:t>Komunikācijas pakalpojumi Fiskālās disciplīnas padomes vajadzībām</a:t>
            </a:r>
            <a:endParaRPr lang="lv-LV" dirty="0"/>
          </a:p>
        </p:txBody>
      </p:sp>
      <p:sp>
        <p:nvSpPr>
          <p:cNvPr id="7"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spTree>
    <p:extLst>
      <p:ext uri="{BB962C8B-B14F-4D97-AF65-F5344CB8AC3E}">
        <p14:creationId xmlns:p14="http://schemas.microsoft.com/office/powerpoint/2010/main" val="3591018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Īsumā galvenais no nolikuma			(1/3)</a:t>
            </a:r>
            <a:endParaRPr lang="lv-LV" dirty="0"/>
          </a:p>
        </p:txBody>
      </p:sp>
      <p:sp>
        <p:nvSpPr>
          <p:cNvPr id="3" name="Content Placeholder 2"/>
          <p:cNvSpPr>
            <a:spLocks noGrp="1"/>
          </p:cNvSpPr>
          <p:nvPr>
            <p:ph idx="1"/>
          </p:nvPr>
        </p:nvSpPr>
        <p:spPr/>
        <p:txBody>
          <a:bodyPr>
            <a:normAutofit/>
          </a:bodyPr>
          <a:lstStyle/>
          <a:p>
            <a:pPr marL="0" indent="0">
              <a:buNone/>
            </a:pPr>
            <a:r>
              <a:rPr lang="lv-LV" u="sng" dirty="0" smtClean="0"/>
              <a:t>Prasības pretendentiem</a:t>
            </a:r>
          </a:p>
          <a:p>
            <a:r>
              <a:rPr lang="lv-LV" sz="2400" dirty="0" smtClean="0"/>
              <a:t>Meklējam komunikācijas partneri, kuram patīk darbs ar publisko sektoru un kas palīdz veidot to trauslo, dzīvo dzīsliņu ar sabiedrību kopumā.</a:t>
            </a:r>
            <a:endParaRPr lang="lv-LV" sz="2400" dirty="0" smtClean="0">
              <a:solidFill>
                <a:srgbClr val="FF0000"/>
              </a:solidFill>
            </a:endParaRPr>
          </a:p>
          <a:p>
            <a:r>
              <a:rPr lang="lv-LV" sz="2400" dirty="0" smtClean="0"/>
              <a:t>Iesniedzot pieteikumu – jāsniedz savs piedāvājums komunikācijas pasākumu īstenošanai viena gada griezumā. Ņemot vērā, ka līgums ir paredzēts uz pieciem gadiem – ir iespējama kāda papildu "rozīnīte" katram gadam</a:t>
            </a:r>
          </a:p>
          <a:p>
            <a:r>
              <a:rPr lang="lv-LV" sz="2400" dirty="0" smtClean="0"/>
              <a:t>Vērtējot piedāvājumu būs svarīgi redzēt to, ka pretendents saprot fiskālās politikas, fiskālās disciplīnas, budžeta jautājumu tēmas. Svarīgi būs vārdu vienkāršība. Jo… būtībā komunikācijas eksperts ir </a:t>
            </a:r>
            <a:r>
              <a:rPr lang="lv-LV" sz="2400" b="1" dirty="0" smtClean="0"/>
              <a:t>"tulks" mūsu sarežģītajai terminoloģijai</a:t>
            </a:r>
          </a:p>
        </p:txBody>
      </p:sp>
      <p:sp>
        <p:nvSpPr>
          <p:cNvPr id="6" name="Slide Number Placeholder 5"/>
          <p:cNvSpPr>
            <a:spLocks noGrp="1"/>
          </p:cNvSpPr>
          <p:nvPr>
            <p:ph type="sldNum" sz="quarter" idx="12"/>
          </p:nvPr>
        </p:nvSpPr>
        <p:spPr/>
        <p:txBody>
          <a:bodyPr/>
          <a:lstStyle/>
          <a:p>
            <a:fld id="{6112C14F-654A-48BF-A324-8B07BD5B5F7F}" type="slidenum">
              <a:rPr lang="lv-LV" smtClean="0"/>
              <a:t>4</a:t>
            </a:fld>
            <a:endParaRPr lang="lv-LV"/>
          </a:p>
        </p:txBody>
      </p:sp>
      <p:sp>
        <p:nvSpPr>
          <p:cNvPr id="8" name="Footer Placeholder 4"/>
          <p:cNvSpPr>
            <a:spLocks noGrp="1"/>
          </p:cNvSpPr>
          <p:nvPr>
            <p:ph type="ftr" sz="quarter" idx="11"/>
          </p:nvPr>
        </p:nvSpPr>
        <p:spPr>
          <a:xfrm>
            <a:off x="3938337" y="6356350"/>
            <a:ext cx="6432884" cy="365125"/>
          </a:xfrm>
        </p:spPr>
        <p:txBody>
          <a:bodyPr/>
          <a:lstStyle/>
          <a:p>
            <a:r>
              <a:rPr lang="lv-LV" dirty="0" smtClean="0"/>
              <a:t>Komunikācijas pakalpojumi Fiskālās disciplīnas padomes vajadzībām</a:t>
            </a:r>
            <a:endParaRPr lang="lv-LV" dirty="0"/>
          </a:p>
        </p:txBody>
      </p:sp>
      <p:sp>
        <p:nvSpPr>
          <p:cNvPr id="7"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spTree>
    <p:extLst>
      <p:ext uri="{BB962C8B-B14F-4D97-AF65-F5344CB8AC3E}">
        <p14:creationId xmlns:p14="http://schemas.microsoft.com/office/powerpoint/2010/main" val="2629433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Īsumā galvenais no nolikuma			(2/3)</a:t>
            </a:r>
            <a:endParaRPr lang="lv-LV" dirty="0"/>
          </a:p>
        </p:txBody>
      </p:sp>
      <p:sp>
        <p:nvSpPr>
          <p:cNvPr id="3" name="Content Placeholder 2"/>
          <p:cNvSpPr>
            <a:spLocks noGrp="1"/>
          </p:cNvSpPr>
          <p:nvPr>
            <p:ph idx="1"/>
          </p:nvPr>
        </p:nvSpPr>
        <p:spPr/>
        <p:txBody>
          <a:bodyPr>
            <a:normAutofit/>
          </a:bodyPr>
          <a:lstStyle/>
          <a:p>
            <a:pPr marL="0" indent="0">
              <a:buNone/>
            </a:pPr>
            <a:endParaRPr lang="lv-LV" sz="2400" dirty="0" smtClean="0"/>
          </a:p>
          <a:p>
            <a:endParaRPr lang="lv-LV" sz="2400" dirty="0" smtClean="0"/>
          </a:p>
          <a:p>
            <a:endParaRPr lang="lv-LV" sz="2400" dirty="0" smtClean="0"/>
          </a:p>
          <a:p>
            <a:endParaRPr lang="lv-LV" sz="2400" dirty="0" smtClean="0"/>
          </a:p>
        </p:txBody>
      </p:sp>
      <p:sp>
        <p:nvSpPr>
          <p:cNvPr id="6" name="Slide Number Placeholder 5"/>
          <p:cNvSpPr>
            <a:spLocks noGrp="1"/>
          </p:cNvSpPr>
          <p:nvPr>
            <p:ph type="sldNum" sz="quarter" idx="12"/>
          </p:nvPr>
        </p:nvSpPr>
        <p:spPr/>
        <p:txBody>
          <a:bodyPr/>
          <a:lstStyle/>
          <a:p>
            <a:fld id="{6112C14F-654A-48BF-A324-8B07BD5B5F7F}" type="slidenum">
              <a:rPr lang="lv-LV" smtClean="0"/>
              <a:t>5</a:t>
            </a:fld>
            <a:endParaRPr lang="lv-LV"/>
          </a:p>
        </p:txBody>
      </p:sp>
      <p:sp>
        <p:nvSpPr>
          <p:cNvPr id="8" name="Footer Placeholder 4"/>
          <p:cNvSpPr>
            <a:spLocks noGrp="1"/>
          </p:cNvSpPr>
          <p:nvPr>
            <p:ph type="ftr" sz="quarter" idx="11"/>
          </p:nvPr>
        </p:nvSpPr>
        <p:spPr>
          <a:xfrm>
            <a:off x="3938337" y="6356350"/>
            <a:ext cx="6432884" cy="365125"/>
          </a:xfrm>
        </p:spPr>
        <p:txBody>
          <a:bodyPr/>
          <a:lstStyle/>
          <a:p>
            <a:r>
              <a:rPr lang="lv-LV" dirty="0" smtClean="0"/>
              <a:t>Komunikācijas pakalpojumi Fiskālās disciplīnas padomes vajadzībām</a:t>
            </a:r>
            <a:endParaRPr lang="lv-LV" dirty="0"/>
          </a:p>
        </p:txBody>
      </p:sp>
      <p:sp>
        <p:nvSpPr>
          <p:cNvPr id="7"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graphicFrame>
        <p:nvGraphicFramePr>
          <p:cNvPr id="4" name="Table 3"/>
          <p:cNvGraphicFramePr>
            <a:graphicFrameLocks noGrp="1"/>
          </p:cNvGraphicFramePr>
          <p:nvPr>
            <p:extLst>
              <p:ext uri="{D42A27DB-BD31-4B8C-83A1-F6EECF244321}">
                <p14:modId xmlns:p14="http://schemas.microsoft.com/office/powerpoint/2010/main" val="3699310987"/>
              </p:ext>
            </p:extLst>
          </p:nvPr>
        </p:nvGraphicFramePr>
        <p:xfrm>
          <a:off x="449575" y="1470662"/>
          <a:ext cx="11370718" cy="4785173"/>
        </p:xfrm>
        <a:graphic>
          <a:graphicData uri="http://schemas.openxmlformats.org/drawingml/2006/table">
            <a:tbl>
              <a:tblPr>
                <a:tableStyleId>{5C22544A-7EE6-4342-B048-85BDC9FD1C3A}</a:tableStyleId>
              </a:tblPr>
              <a:tblGrid>
                <a:gridCol w="2306871">
                  <a:extLst>
                    <a:ext uri="{9D8B030D-6E8A-4147-A177-3AD203B41FA5}">
                      <a16:colId xmlns:a16="http://schemas.microsoft.com/office/drawing/2014/main" val="20000"/>
                    </a:ext>
                  </a:extLst>
                </a:gridCol>
                <a:gridCol w="4775083">
                  <a:extLst>
                    <a:ext uri="{9D8B030D-6E8A-4147-A177-3AD203B41FA5}">
                      <a16:colId xmlns:a16="http://schemas.microsoft.com/office/drawing/2014/main" val="20001"/>
                    </a:ext>
                  </a:extLst>
                </a:gridCol>
                <a:gridCol w="322282">
                  <a:extLst>
                    <a:ext uri="{9D8B030D-6E8A-4147-A177-3AD203B41FA5}">
                      <a16:colId xmlns:a16="http://schemas.microsoft.com/office/drawing/2014/main" val="20002"/>
                    </a:ext>
                  </a:extLst>
                </a:gridCol>
                <a:gridCol w="355337">
                  <a:extLst>
                    <a:ext uri="{9D8B030D-6E8A-4147-A177-3AD203B41FA5}">
                      <a16:colId xmlns:a16="http://schemas.microsoft.com/office/drawing/2014/main" val="20003"/>
                    </a:ext>
                  </a:extLst>
                </a:gridCol>
                <a:gridCol w="371864">
                  <a:extLst>
                    <a:ext uri="{9D8B030D-6E8A-4147-A177-3AD203B41FA5}">
                      <a16:colId xmlns:a16="http://schemas.microsoft.com/office/drawing/2014/main" val="20004"/>
                    </a:ext>
                  </a:extLst>
                </a:gridCol>
                <a:gridCol w="338810">
                  <a:extLst>
                    <a:ext uri="{9D8B030D-6E8A-4147-A177-3AD203B41FA5}">
                      <a16:colId xmlns:a16="http://schemas.microsoft.com/office/drawing/2014/main" val="20005"/>
                    </a:ext>
                  </a:extLst>
                </a:gridCol>
                <a:gridCol w="388392">
                  <a:extLst>
                    <a:ext uri="{9D8B030D-6E8A-4147-A177-3AD203B41FA5}">
                      <a16:colId xmlns:a16="http://schemas.microsoft.com/office/drawing/2014/main" val="20006"/>
                    </a:ext>
                  </a:extLst>
                </a:gridCol>
                <a:gridCol w="322282">
                  <a:extLst>
                    <a:ext uri="{9D8B030D-6E8A-4147-A177-3AD203B41FA5}">
                      <a16:colId xmlns:a16="http://schemas.microsoft.com/office/drawing/2014/main" val="20007"/>
                    </a:ext>
                  </a:extLst>
                </a:gridCol>
                <a:gridCol w="330546">
                  <a:extLst>
                    <a:ext uri="{9D8B030D-6E8A-4147-A177-3AD203B41FA5}">
                      <a16:colId xmlns:a16="http://schemas.microsoft.com/office/drawing/2014/main" val="20008"/>
                    </a:ext>
                  </a:extLst>
                </a:gridCol>
                <a:gridCol w="355337">
                  <a:extLst>
                    <a:ext uri="{9D8B030D-6E8A-4147-A177-3AD203B41FA5}">
                      <a16:colId xmlns:a16="http://schemas.microsoft.com/office/drawing/2014/main" val="20009"/>
                    </a:ext>
                  </a:extLst>
                </a:gridCol>
                <a:gridCol w="363601">
                  <a:extLst>
                    <a:ext uri="{9D8B030D-6E8A-4147-A177-3AD203B41FA5}">
                      <a16:colId xmlns:a16="http://schemas.microsoft.com/office/drawing/2014/main" val="20010"/>
                    </a:ext>
                  </a:extLst>
                </a:gridCol>
                <a:gridCol w="347073">
                  <a:extLst>
                    <a:ext uri="{9D8B030D-6E8A-4147-A177-3AD203B41FA5}">
                      <a16:colId xmlns:a16="http://schemas.microsoft.com/office/drawing/2014/main" val="20011"/>
                    </a:ext>
                  </a:extLst>
                </a:gridCol>
                <a:gridCol w="404919">
                  <a:extLst>
                    <a:ext uri="{9D8B030D-6E8A-4147-A177-3AD203B41FA5}">
                      <a16:colId xmlns:a16="http://schemas.microsoft.com/office/drawing/2014/main" val="20012"/>
                    </a:ext>
                  </a:extLst>
                </a:gridCol>
                <a:gridCol w="388321">
                  <a:extLst>
                    <a:ext uri="{9D8B030D-6E8A-4147-A177-3AD203B41FA5}">
                      <a16:colId xmlns:a16="http://schemas.microsoft.com/office/drawing/2014/main" val="20013"/>
                    </a:ext>
                  </a:extLst>
                </a:gridCol>
              </a:tblGrid>
              <a:tr h="191025">
                <a:tc>
                  <a:txBody>
                    <a:bodyPr/>
                    <a:lstStyle/>
                    <a:p>
                      <a:pPr algn="l">
                        <a:spcAft>
                          <a:spcPts val="0"/>
                        </a:spcAft>
                      </a:pPr>
                      <a:r>
                        <a:rPr lang="en-US" sz="1100" b="1" dirty="0" err="1">
                          <a:solidFill>
                            <a:schemeClr val="bg1"/>
                          </a:solidFill>
                          <a:effectLst/>
                        </a:rPr>
                        <a:t>Pasākumi</a:t>
                      </a:r>
                      <a:endParaRPr lang="en-US" sz="12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1100" b="1" dirty="0">
                          <a:solidFill>
                            <a:schemeClr val="bg1"/>
                          </a:solidFill>
                          <a:effectLst/>
                        </a:rPr>
                        <a:t> </a:t>
                      </a:r>
                      <a:endParaRPr lang="en-US" sz="12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dirty="0">
                          <a:solidFill>
                            <a:schemeClr val="bg1"/>
                          </a:solidFill>
                          <a:effectLst/>
                        </a:rPr>
                        <a:t>Jan.</a:t>
                      </a:r>
                      <a:endParaRPr lang="en-US" sz="10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dirty="0">
                          <a:solidFill>
                            <a:schemeClr val="bg1"/>
                          </a:solidFill>
                          <a:effectLst/>
                        </a:rPr>
                        <a:t>Feb.</a:t>
                      </a:r>
                      <a:endParaRPr lang="en-US" sz="10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a:solidFill>
                            <a:schemeClr val="bg1"/>
                          </a:solidFill>
                          <a:effectLst/>
                        </a:rPr>
                        <a:t>Mar.</a:t>
                      </a:r>
                      <a:endParaRPr lang="en-US" sz="1000" b="1">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dirty="0">
                          <a:solidFill>
                            <a:schemeClr val="bg1"/>
                          </a:solidFill>
                          <a:effectLst/>
                        </a:rPr>
                        <a:t>Apr.</a:t>
                      </a:r>
                      <a:endParaRPr lang="en-US" sz="10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a:solidFill>
                            <a:schemeClr val="bg1"/>
                          </a:solidFill>
                          <a:effectLst/>
                        </a:rPr>
                        <a:t>Maijs</a:t>
                      </a:r>
                      <a:endParaRPr lang="en-US" sz="1000" b="1">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dirty="0" err="1">
                          <a:solidFill>
                            <a:schemeClr val="bg1"/>
                          </a:solidFill>
                          <a:effectLst/>
                        </a:rPr>
                        <a:t>Jūn</a:t>
                      </a:r>
                      <a:r>
                        <a:rPr lang="en-US" sz="900" b="1" dirty="0">
                          <a:solidFill>
                            <a:schemeClr val="bg1"/>
                          </a:solidFill>
                          <a:effectLst/>
                        </a:rPr>
                        <a:t>.</a:t>
                      </a:r>
                      <a:endParaRPr lang="en-US" sz="10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dirty="0" err="1">
                          <a:solidFill>
                            <a:schemeClr val="bg1"/>
                          </a:solidFill>
                          <a:effectLst/>
                        </a:rPr>
                        <a:t>Jūl</a:t>
                      </a:r>
                      <a:r>
                        <a:rPr lang="en-US" sz="900" b="1" dirty="0">
                          <a:solidFill>
                            <a:schemeClr val="bg1"/>
                          </a:solidFill>
                          <a:effectLst/>
                        </a:rPr>
                        <a:t>.</a:t>
                      </a:r>
                      <a:endParaRPr lang="en-US" sz="10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dirty="0">
                          <a:solidFill>
                            <a:schemeClr val="bg1"/>
                          </a:solidFill>
                          <a:effectLst/>
                        </a:rPr>
                        <a:t>Aug.</a:t>
                      </a:r>
                      <a:endParaRPr lang="en-US" sz="10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dirty="0">
                          <a:solidFill>
                            <a:schemeClr val="bg1"/>
                          </a:solidFill>
                          <a:effectLst/>
                        </a:rPr>
                        <a:t>Sept.</a:t>
                      </a:r>
                      <a:endParaRPr lang="en-US" sz="10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dirty="0" err="1">
                          <a:solidFill>
                            <a:schemeClr val="bg1"/>
                          </a:solidFill>
                          <a:effectLst/>
                        </a:rPr>
                        <a:t>Okt</a:t>
                      </a:r>
                      <a:r>
                        <a:rPr lang="en-US" sz="900" b="1" dirty="0">
                          <a:solidFill>
                            <a:schemeClr val="bg1"/>
                          </a:solidFill>
                          <a:effectLst/>
                        </a:rPr>
                        <a:t>.</a:t>
                      </a:r>
                      <a:endParaRPr lang="en-US" sz="10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dirty="0">
                          <a:solidFill>
                            <a:schemeClr val="bg1"/>
                          </a:solidFill>
                          <a:effectLst/>
                        </a:rPr>
                        <a:t>Nov.</a:t>
                      </a:r>
                      <a:endParaRPr lang="en-US" sz="10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dirty="0">
                          <a:solidFill>
                            <a:schemeClr val="bg1"/>
                          </a:solidFill>
                          <a:effectLst/>
                        </a:rPr>
                        <a:t>Dec.</a:t>
                      </a:r>
                      <a:endParaRPr lang="en-US" sz="1000" b="1" dirty="0">
                        <a:solidFill>
                          <a:schemeClr val="bg1"/>
                        </a:solidFill>
                        <a:effectLst/>
                        <a:latin typeface="Times New Roman"/>
                        <a:ea typeface="Times New Roman"/>
                      </a:endParaRPr>
                    </a:p>
                  </a:txBody>
                  <a:tcPr marL="16012" marR="16012" marT="0" marB="0">
                    <a:solidFill>
                      <a:srgbClr val="C00000"/>
                    </a:solidFill>
                  </a:tcPr>
                </a:tc>
                <a:extLst>
                  <a:ext uri="{0D108BD9-81ED-4DB2-BD59-A6C34878D82A}">
                    <a16:rowId xmlns:a16="http://schemas.microsoft.com/office/drawing/2014/main" val="10000"/>
                  </a:ext>
                </a:extLst>
              </a:tr>
              <a:tr h="257881">
                <a:tc>
                  <a:txBody>
                    <a:bodyPr/>
                    <a:lstStyle/>
                    <a:p>
                      <a:pPr algn="l">
                        <a:spcAft>
                          <a:spcPts val="0"/>
                        </a:spcAft>
                      </a:pPr>
                      <a:r>
                        <a:rPr lang="en-US" sz="1100" dirty="0" err="1">
                          <a:effectLst/>
                        </a:rPr>
                        <a:t>Brīfings</a:t>
                      </a:r>
                      <a:endParaRPr lang="en-US" sz="1200" dirty="0">
                        <a:effectLst/>
                        <a:latin typeface="Times New Roman"/>
                        <a:ea typeface="Times New Roman"/>
                      </a:endParaRPr>
                    </a:p>
                  </a:txBody>
                  <a:tcPr marL="16012" marR="16012" marT="0" marB="0"/>
                </a:tc>
                <a:tc>
                  <a:txBody>
                    <a:bodyPr/>
                    <a:lstStyle/>
                    <a:p>
                      <a:pPr algn="l">
                        <a:spcAft>
                          <a:spcPts val="0"/>
                        </a:spcAft>
                      </a:pPr>
                      <a:r>
                        <a:rPr lang="en-US" sz="1100">
                          <a:effectLst/>
                        </a:rPr>
                        <a:t>Finanšu ministrijas izstrādāto makroekonomisko rādītāju prognožu analīze</a:t>
                      </a:r>
                      <a:endParaRPr lang="en-US" sz="12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extLst>
                  <a:ext uri="{0D108BD9-81ED-4DB2-BD59-A6C34878D82A}">
                    <a16:rowId xmlns:a16="http://schemas.microsoft.com/office/drawing/2014/main" val="10001"/>
                  </a:ext>
                </a:extLst>
              </a:tr>
              <a:tr h="229230">
                <a:tc>
                  <a:txBody>
                    <a:bodyPr/>
                    <a:lstStyle/>
                    <a:p>
                      <a:pPr algn="l">
                        <a:spcAft>
                          <a:spcPts val="0"/>
                        </a:spcAft>
                      </a:pPr>
                      <a:r>
                        <a:rPr lang="en-US" sz="1100" dirty="0" err="1">
                          <a:effectLst/>
                        </a:rPr>
                        <a:t>Brīfings</a:t>
                      </a:r>
                      <a:endParaRPr lang="en-US" sz="1200" dirty="0">
                        <a:effectLst/>
                        <a:latin typeface="Times New Roman"/>
                        <a:ea typeface="Times New Roman"/>
                      </a:endParaRPr>
                    </a:p>
                  </a:txBody>
                  <a:tcPr marL="16012" marR="16012" marT="0" marB="0"/>
                </a:tc>
                <a:tc>
                  <a:txBody>
                    <a:bodyPr/>
                    <a:lstStyle/>
                    <a:p>
                      <a:pPr algn="l">
                        <a:spcAft>
                          <a:spcPts val="0"/>
                        </a:spcAft>
                      </a:pPr>
                      <a:r>
                        <a:rPr lang="en-US" sz="1100">
                          <a:effectLst/>
                        </a:rPr>
                        <a:t>Starpziņojums par Latvijas Stabilitātes programmu</a:t>
                      </a:r>
                      <a:endParaRPr lang="en-US" sz="12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extLst>
                  <a:ext uri="{0D108BD9-81ED-4DB2-BD59-A6C34878D82A}">
                    <a16:rowId xmlns:a16="http://schemas.microsoft.com/office/drawing/2014/main" val="10002"/>
                  </a:ext>
                </a:extLst>
              </a:tr>
              <a:tr h="191025">
                <a:tc>
                  <a:txBody>
                    <a:bodyPr/>
                    <a:lstStyle/>
                    <a:p>
                      <a:pPr algn="l">
                        <a:spcAft>
                          <a:spcPts val="0"/>
                        </a:spcAft>
                      </a:pPr>
                      <a:r>
                        <a:rPr lang="en-US" sz="1100" dirty="0" err="1">
                          <a:effectLst/>
                        </a:rPr>
                        <a:t>Publiska</a:t>
                      </a:r>
                      <a:r>
                        <a:rPr lang="en-US" sz="1100" dirty="0">
                          <a:effectLst/>
                        </a:rPr>
                        <a:t> debate: </a:t>
                      </a:r>
                      <a:r>
                        <a:rPr lang="en-US" sz="1100" dirty="0" err="1">
                          <a:effectLst/>
                        </a:rPr>
                        <a:t>paneļdiskusija</a:t>
                      </a:r>
                      <a:endParaRPr lang="en-US" sz="1200" dirty="0">
                        <a:effectLst/>
                        <a:latin typeface="Times New Roman"/>
                        <a:ea typeface="Times New Roman"/>
                      </a:endParaRPr>
                    </a:p>
                  </a:txBody>
                  <a:tcPr marL="16012" marR="16012" marT="0" marB="0"/>
                </a:tc>
                <a:tc>
                  <a:txBody>
                    <a:bodyPr/>
                    <a:lstStyle/>
                    <a:p>
                      <a:pPr algn="l">
                        <a:spcAft>
                          <a:spcPts val="0"/>
                        </a:spcAft>
                      </a:pPr>
                      <a:r>
                        <a:rPr lang="en-US" sz="1100">
                          <a:effectLst/>
                        </a:rPr>
                        <a:t>Aktualizēta tematika</a:t>
                      </a:r>
                      <a:endParaRPr lang="en-US" sz="12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extLst>
                  <a:ext uri="{0D108BD9-81ED-4DB2-BD59-A6C34878D82A}">
                    <a16:rowId xmlns:a16="http://schemas.microsoft.com/office/drawing/2014/main" val="10003"/>
                  </a:ext>
                </a:extLst>
              </a:tr>
              <a:tr h="382050">
                <a:tc>
                  <a:txBody>
                    <a:bodyPr/>
                    <a:lstStyle/>
                    <a:p>
                      <a:pPr algn="l">
                        <a:spcAft>
                          <a:spcPts val="0"/>
                        </a:spcAft>
                      </a:pPr>
                      <a:r>
                        <a:rPr lang="en-US" sz="1100" dirty="0" err="1">
                          <a:effectLst/>
                        </a:rPr>
                        <a:t>Diskusiju</a:t>
                      </a:r>
                      <a:r>
                        <a:rPr lang="en-US" sz="1100" dirty="0">
                          <a:effectLst/>
                        </a:rPr>
                        <a:t> </a:t>
                      </a:r>
                      <a:r>
                        <a:rPr lang="en-US" sz="1100" dirty="0" err="1">
                          <a:effectLst/>
                        </a:rPr>
                        <a:t>raidījums</a:t>
                      </a:r>
                      <a:r>
                        <a:rPr lang="en-US" sz="1100" dirty="0">
                          <a:effectLst/>
                        </a:rPr>
                        <a:t> </a:t>
                      </a:r>
                      <a:r>
                        <a:rPr lang="en-US" sz="1100" dirty="0" err="1">
                          <a:effectLst/>
                        </a:rPr>
                        <a:t>sabiedriskajā</a:t>
                      </a:r>
                      <a:r>
                        <a:rPr lang="en-US" sz="1100" dirty="0">
                          <a:effectLst/>
                        </a:rPr>
                        <a:t> </a:t>
                      </a:r>
                      <a:r>
                        <a:rPr lang="en-US" sz="1100" dirty="0" err="1">
                          <a:effectLst/>
                        </a:rPr>
                        <a:t>masu</a:t>
                      </a:r>
                      <a:r>
                        <a:rPr lang="en-US" sz="1100" dirty="0">
                          <a:effectLst/>
                        </a:rPr>
                        <a:t> </a:t>
                      </a:r>
                      <a:r>
                        <a:rPr lang="en-US" sz="1100" dirty="0" err="1">
                          <a:effectLst/>
                        </a:rPr>
                        <a:t>medijā</a:t>
                      </a:r>
                      <a:endParaRPr lang="en-US" sz="1200" dirty="0">
                        <a:effectLst/>
                        <a:latin typeface="Times New Roman"/>
                        <a:ea typeface="Times New Roman"/>
                      </a:endParaRPr>
                    </a:p>
                  </a:txBody>
                  <a:tcPr marL="16012" marR="16012" marT="0" marB="0"/>
                </a:tc>
                <a:tc>
                  <a:txBody>
                    <a:bodyPr/>
                    <a:lstStyle/>
                    <a:p>
                      <a:pPr algn="l">
                        <a:spcAft>
                          <a:spcPts val="0"/>
                        </a:spcAft>
                      </a:pPr>
                      <a:r>
                        <a:rPr lang="en-US" sz="1100" dirty="0" err="1">
                          <a:effectLst/>
                        </a:rPr>
                        <a:t>Aktualizēta</a:t>
                      </a:r>
                      <a:r>
                        <a:rPr lang="en-US" sz="1100" dirty="0">
                          <a:effectLst/>
                        </a:rPr>
                        <a:t> </a:t>
                      </a:r>
                      <a:r>
                        <a:rPr lang="en-US" sz="1100" dirty="0" err="1">
                          <a:effectLst/>
                        </a:rPr>
                        <a:t>tematika</a:t>
                      </a:r>
                      <a:endParaRPr lang="en-US" sz="12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extLst>
                  <a:ext uri="{0D108BD9-81ED-4DB2-BD59-A6C34878D82A}">
                    <a16:rowId xmlns:a16="http://schemas.microsoft.com/office/drawing/2014/main" val="10004"/>
                  </a:ext>
                </a:extLst>
              </a:tr>
              <a:tr h="191025">
                <a:tc>
                  <a:txBody>
                    <a:bodyPr/>
                    <a:lstStyle/>
                    <a:p>
                      <a:pPr algn="l">
                        <a:spcAft>
                          <a:spcPts val="0"/>
                        </a:spcAft>
                      </a:pPr>
                      <a:r>
                        <a:rPr lang="en-US" sz="1100">
                          <a:effectLst/>
                        </a:rPr>
                        <a:t>Preses konference</a:t>
                      </a:r>
                      <a:endParaRPr lang="en-US" sz="1200">
                        <a:effectLst/>
                        <a:latin typeface="Times New Roman"/>
                        <a:ea typeface="Times New Roman"/>
                      </a:endParaRPr>
                    </a:p>
                  </a:txBody>
                  <a:tcPr marL="16012" marR="16012" marT="0" marB="0"/>
                </a:tc>
                <a:tc>
                  <a:txBody>
                    <a:bodyPr/>
                    <a:lstStyle/>
                    <a:p>
                      <a:pPr algn="l">
                        <a:spcAft>
                          <a:spcPts val="0"/>
                        </a:spcAft>
                      </a:pPr>
                      <a:r>
                        <a:rPr lang="en-US" sz="1100" dirty="0" err="1">
                          <a:effectLst/>
                        </a:rPr>
                        <a:t>Fiskālās</a:t>
                      </a:r>
                      <a:r>
                        <a:rPr lang="en-US" sz="1100" dirty="0">
                          <a:effectLst/>
                        </a:rPr>
                        <a:t> </a:t>
                      </a:r>
                      <a:r>
                        <a:rPr lang="en-US" sz="1100" dirty="0" err="1">
                          <a:effectLst/>
                        </a:rPr>
                        <a:t>disciplīnas</a:t>
                      </a:r>
                      <a:r>
                        <a:rPr lang="en-US" sz="1100" dirty="0">
                          <a:effectLst/>
                        </a:rPr>
                        <a:t> </a:t>
                      </a:r>
                      <a:r>
                        <a:rPr lang="en-US" sz="1100" dirty="0" err="1">
                          <a:effectLst/>
                        </a:rPr>
                        <a:t>uzraudzības</a:t>
                      </a:r>
                      <a:r>
                        <a:rPr lang="en-US" sz="1100" dirty="0">
                          <a:effectLst/>
                        </a:rPr>
                        <a:t> </a:t>
                      </a:r>
                      <a:r>
                        <a:rPr lang="en-US" sz="1100" dirty="0" err="1">
                          <a:effectLst/>
                        </a:rPr>
                        <a:t>ziņojums</a:t>
                      </a:r>
                      <a:endParaRPr lang="en-US" sz="12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extLst>
                  <a:ext uri="{0D108BD9-81ED-4DB2-BD59-A6C34878D82A}">
                    <a16:rowId xmlns:a16="http://schemas.microsoft.com/office/drawing/2014/main" val="10005"/>
                  </a:ext>
                </a:extLst>
              </a:tr>
              <a:tr h="191025">
                <a:tc>
                  <a:txBody>
                    <a:bodyPr/>
                    <a:lstStyle/>
                    <a:p>
                      <a:pPr algn="l">
                        <a:spcAft>
                          <a:spcPts val="0"/>
                        </a:spcAft>
                      </a:pPr>
                      <a:r>
                        <a:rPr lang="en-US" sz="1100" b="1" dirty="0" err="1">
                          <a:solidFill>
                            <a:schemeClr val="bg1"/>
                          </a:solidFill>
                          <a:effectLst/>
                        </a:rPr>
                        <a:t>Publicitātes</a:t>
                      </a:r>
                      <a:r>
                        <a:rPr lang="en-US" sz="1100" b="1" dirty="0">
                          <a:solidFill>
                            <a:schemeClr val="bg1"/>
                          </a:solidFill>
                          <a:effectLst/>
                        </a:rPr>
                        <a:t> </a:t>
                      </a:r>
                      <a:r>
                        <a:rPr lang="en-US" sz="1100" b="1" dirty="0" err="1">
                          <a:solidFill>
                            <a:schemeClr val="bg1"/>
                          </a:solidFill>
                          <a:effectLst/>
                        </a:rPr>
                        <a:t>plāns</a:t>
                      </a:r>
                      <a:endParaRPr lang="en-US" sz="12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1100" b="1" dirty="0">
                          <a:solidFill>
                            <a:schemeClr val="bg1"/>
                          </a:solidFill>
                          <a:effectLst/>
                        </a:rPr>
                        <a:t> </a:t>
                      </a:r>
                      <a:endParaRPr lang="en-US" sz="12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dirty="0">
                          <a:solidFill>
                            <a:schemeClr val="bg1"/>
                          </a:solidFill>
                          <a:effectLst/>
                        </a:rPr>
                        <a:t>Jan.</a:t>
                      </a:r>
                      <a:endParaRPr lang="en-US" sz="10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dirty="0">
                          <a:solidFill>
                            <a:schemeClr val="bg1"/>
                          </a:solidFill>
                          <a:effectLst/>
                        </a:rPr>
                        <a:t>Feb.</a:t>
                      </a:r>
                      <a:endParaRPr lang="en-US" sz="10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a:solidFill>
                            <a:schemeClr val="bg1"/>
                          </a:solidFill>
                          <a:effectLst/>
                        </a:rPr>
                        <a:t>Mar.</a:t>
                      </a:r>
                      <a:endParaRPr lang="en-US" sz="1000" b="1">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a:solidFill>
                            <a:schemeClr val="bg1"/>
                          </a:solidFill>
                          <a:effectLst/>
                        </a:rPr>
                        <a:t>Apr.</a:t>
                      </a:r>
                      <a:endParaRPr lang="en-US" sz="1000" b="1">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a:solidFill>
                            <a:schemeClr val="bg1"/>
                          </a:solidFill>
                          <a:effectLst/>
                        </a:rPr>
                        <a:t>Maijs</a:t>
                      </a:r>
                      <a:endParaRPr lang="en-US" sz="1000" b="1">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a:solidFill>
                            <a:schemeClr val="bg1"/>
                          </a:solidFill>
                          <a:effectLst/>
                        </a:rPr>
                        <a:t>Jūn.</a:t>
                      </a:r>
                      <a:endParaRPr lang="en-US" sz="1000" b="1">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a:solidFill>
                            <a:schemeClr val="bg1"/>
                          </a:solidFill>
                          <a:effectLst/>
                        </a:rPr>
                        <a:t>Jūl.</a:t>
                      </a:r>
                      <a:endParaRPr lang="en-US" sz="1000" b="1">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a:solidFill>
                            <a:schemeClr val="bg1"/>
                          </a:solidFill>
                          <a:effectLst/>
                        </a:rPr>
                        <a:t>Aug.</a:t>
                      </a:r>
                      <a:endParaRPr lang="en-US" sz="1000" b="1">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a:solidFill>
                            <a:schemeClr val="bg1"/>
                          </a:solidFill>
                          <a:effectLst/>
                        </a:rPr>
                        <a:t>Sept.</a:t>
                      </a:r>
                      <a:endParaRPr lang="en-US" sz="1000" b="1">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dirty="0" err="1">
                          <a:solidFill>
                            <a:schemeClr val="bg1"/>
                          </a:solidFill>
                          <a:effectLst/>
                        </a:rPr>
                        <a:t>Okt</a:t>
                      </a:r>
                      <a:r>
                        <a:rPr lang="en-US" sz="900" b="1" dirty="0">
                          <a:solidFill>
                            <a:schemeClr val="bg1"/>
                          </a:solidFill>
                          <a:effectLst/>
                        </a:rPr>
                        <a:t>.</a:t>
                      </a:r>
                      <a:endParaRPr lang="en-US" sz="1000" b="1" dirty="0">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a:solidFill>
                            <a:schemeClr val="bg1"/>
                          </a:solidFill>
                          <a:effectLst/>
                        </a:rPr>
                        <a:t>Nov.</a:t>
                      </a:r>
                      <a:endParaRPr lang="en-US" sz="1000" b="1">
                        <a:solidFill>
                          <a:schemeClr val="bg1"/>
                        </a:solidFill>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b="1" dirty="0">
                          <a:solidFill>
                            <a:schemeClr val="bg1"/>
                          </a:solidFill>
                          <a:effectLst/>
                        </a:rPr>
                        <a:t>Dec.</a:t>
                      </a:r>
                      <a:endParaRPr lang="en-US" sz="1000" b="1" dirty="0">
                        <a:solidFill>
                          <a:schemeClr val="bg1"/>
                        </a:solidFill>
                        <a:effectLst/>
                        <a:latin typeface="Times New Roman"/>
                        <a:ea typeface="Times New Roman"/>
                      </a:endParaRPr>
                    </a:p>
                  </a:txBody>
                  <a:tcPr marL="16012" marR="16012" marT="0" marB="0">
                    <a:solidFill>
                      <a:srgbClr val="C00000"/>
                    </a:solidFill>
                  </a:tcPr>
                </a:tc>
                <a:extLst>
                  <a:ext uri="{0D108BD9-81ED-4DB2-BD59-A6C34878D82A}">
                    <a16:rowId xmlns:a16="http://schemas.microsoft.com/office/drawing/2014/main" val="10006"/>
                  </a:ext>
                </a:extLst>
              </a:tr>
              <a:tr h="238781">
                <a:tc>
                  <a:txBody>
                    <a:bodyPr/>
                    <a:lstStyle/>
                    <a:p>
                      <a:pPr algn="l">
                        <a:spcAft>
                          <a:spcPts val="0"/>
                        </a:spcAft>
                      </a:pPr>
                      <a:r>
                        <a:rPr lang="en-US" sz="1100" dirty="0" err="1">
                          <a:effectLst/>
                        </a:rPr>
                        <a:t>Viedokļu</a:t>
                      </a:r>
                      <a:r>
                        <a:rPr lang="en-US" sz="1100" dirty="0">
                          <a:effectLst/>
                        </a:rPr>
                        <a:t> </a:t>
                      </a:r>
                      <a:r>
                        <a:rPr lang="en-US" sz="1100" dirty="0" err="1">
                          <a:effectLst/>
                        </a:rPr>
                        <a:t>raksts</a:t>
                      </a:r>
                      <a:endParaRPr lang="en-US" sz="1200" dirty="0">
                        <a:effectLst/>
                        <a:latin typeface="Times New Roman"/>
                        <a:ea typeface="Times New Roman"/>
                      </a:endParaRPr>
                    </a:p>
                  </a:txBody>
                  <a:tcPr marL="16012" marR="16012" marT="0" marB="0"/>
                </a:tc>
                <a:tc>
                  <a:txBody>
                    <a:bodyPr/>
                    <a:lstStyle/>
                    <a:p>
                      <a:pPr algn="l">
                        <a:spcAft>
                          <a:spcPts val="0"/>
                        </a:spcAft>
                      </a:pPr>
                      <a:r>
                        <a:rPr lang="en-US" sz="1100" dirty="0" err="1">
                          <a:effectLst/>
                        </a:rPr>
                        <a:t>Padomes</a:t>
                      </a:r>
                      <a:r>
                        <a:rPr lang="en-US" sz="1100" dirty="0">
                          <a:effectLst/>
                        </a:rPr>
                        <a:t> </a:t>
                      </a:r>
                      <a:r>
                        <a:rPr lang="en-US" sz="1100" dirty="0" err="1">
                          <a:effectLst/>
                        </a:rPr>
                        <a:t>redzējums</a:t>
                      </a:r>
                      <a:r>
                        <a:rPr lang="en-US" sz="1100" dirty="0">
                          <a:effectLst/>
                        </a:rPr>
                        <a:t> par </a:t>
                      </a:r>
                      <a:r>
                        <a:rPr lang="en-US" sz="1100" dirty="0" err="1">
                          <a:effectLst/>
                        </a:rPr>
                        <a:t>aktuālo</a:t>
                      </a:r>
                      <a:r>
                        <a:rPr lang="en-US" sz="1100" dirty="0">
                          <a:effectLst/>
                        </a:rPr>
                        <a:t> </a:t>
                      </a:r>
                      <a:r>
                        <a:rPr lang="en-US" sz="1100" dirty="0" err="1">
                          <a:effectLst/>
                        </a:rPr>
                        <a:t>fiskālās</a:t>
                      </a:r>
                      <a:r>
                        <a:rPr lang="en-US" sz="1100" dirty="0">
                          <a:effectLst/>
                        </a:rPr>
                        <a:t> </a:t>
                      </a:r>
                      <a:r>
                        <a:rPr lang="en-US" sz="1100" dirty="0" err="1">
                          <a:effectLst/>
                        </a:rPr>
                        <a:t>disciplīnas</a:t>
                      </a:r>
                      <a:r>
                        <a:rPr lang="en-US" sz="1100" dirty="0">
                          <a:effectLst/>
                        </a:rPr>
                        <a:t> </a:t>
                      </a:r>
                      <a:r>
                        <a:rPr lang="en-US" sz="1100" dirty="0" err="1">
                          <a:effectLst/>
                        </a:rPr>
                        <a:t>jomā</a:t>
                      </a:r>
                      <a:r>
                        <a:rPr lang="en-US" sz="1100" dirty="0">
                          <a:effectLst/>
                        </a:rPr>
                        <a:t> </a:t>
                      </a:r>
                      <a:r>
                        <a:rPr lang="en-US" sz="1100" dirty="0" err="1">
                          <a:effectLst/>
                        </a:rPr>
                        <a:t>valstī</a:t>
                      </a:r>
                      <a:endParaRPr lang="en-US" sz="1200" dirty="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extLst>
                  <a:ext uri="{0D108BD9-81ED-4DB2-BD59-A6C34878D82A}">
                    <a16:rowId xmlns:a16="http://schemas.microsoft.com/office/drawing/2014/main" val="10007"/>
                  </a:ext>
                </a:extLst>
              </a:tr>
              <a:tr h="426814">
                <a:tc>
                  <a:txBody>
                    <a:bodyPr/>
                    <a:lstStyle/>
                    <a:p>
                      <a:pPr algn="l">
                        <a:spcAft>
                          <a:spcPts val="0"/>
                        </a:spcAft>
                      </a:pPr>
                      <a:r>
                        <a:rPr lang="en-US" sz="1100" dirty="0" err="1">
                          <a:effectLst/>
                        </a:rPr>
                        <a:t>Preses</a:t>
                      </a:r>
                      <a:r>
                        <a:rPr lang="en-US" sz="1100" dirty="0">
                          <a:effectLst/>
                        </a:rPr>
                        <a:t> </a:t>
                      </a:r>
                      <a:r>
                        <a:rPr lang="en-US" sz="1100" dirty="0" err="1">
                          <a:effectLst/>
                        </a:rPr>
                        <a:t>relīze</a:t>
                      </a:r>
                      <a:r>
                        <a:rPr lang="en-US" sz="1100" dirty="0">
                          <a:effectLst/>
                        </a:rPr>
                        <a:t> un </a:t>
                      </a:r>
                      <a:r>
                        <a:rPr lang="en-US" sz="1100" dirty="0" err="1">
                          <a:effectLst/>
                        </a:rPr>
                        <a:t>brīfings</a:t>
                      </a:r>
                      <a:endParaRPr lang="en-US" sz="1200" dirty="0">
                        <a:effectLst/>
                        <a:latin typeface="Times New Roman"/>
                        <a:ea typeface="Times New Roman"/>
                      </a:endParaRPr>
                    </a:p>
                  </a:txBody>
                  <a:tcPr marL="16012" marR="16012" marT="0" marB="0"/>
                </a:tc>
                <a:tc>
                  <a:txBody>
                    <a:bodyPr/>
                    <a:lstStyle/>
                    <a:p>
                      <a:pPr algn="l">
                        <a:spcAft>
                          <a:spcPts val="0"/>
                        </a:spcAft>
                      </a:pPr>
                      <a:r>
                        <a:rPr lang="en-US" sz="1100" dirty="0" err="1">
                          <a:effectLst/>
                        </a:rPr>
                        <a:t>Padomes</a:t>
                      </a:r>
                      <a:r>
                        <a:rPr lang="en-US" sz="1100" dirty="0">
                          <a:effectLst/>
                        </a:rPr>
                        <a:t> </a:t>
                      </a:r>
                      <a:r>
                        <a:rPr lang="en-US" sz="1100" dirty="0" err="1">
                          <a:effectLst/>
                        </a:rPr>
                        <a:t>viedoklis</a:t>
                      </a:r>
                      <a:r>
                        <a:rPr lang="en-US" sz="1100" dirty="0">
                          <a:effectLst/>
                        </a:rPr>
                        <a:t> par </a:t>
                      </a:r>
                      <a:r>
                        <a:rPr lang="en-US" sz="1100" dirty="0" err="1">
                          <a:effectLst/>
                        </a:rPr>
                        <a:t>Finanšu</a:t>
                      </a:r>
                      <a:r>
                        <a:rPr lang="en-US" sz="1100" dirty="0">
                          <a:effectLst/>
                        </a:rPr>
                        <a:t> </a:t>
                      </a:r>
                      <a:r>
                        <a:rPr lang="en-US" sz="1100" dirty="0" err="1">
                          <a:effectLst/>
                        </a:rPr>
                        <a:t>ministrijas</a:t>
                      </a:r>
                      <a:r>
                        <a:rPr lang="en-US" sz="1100" dirty="0">
                          <a:effectLst/>
                        </a:rPr>
                        <a:t> </a:t>
                      </a:r>
                      <a:r>
                        <a:rPr lang="en-US" sz="1100" dirty="0" err="1">
                          <a:effectLst/>
                        </a:rPr>
                        <a:t>izstrādātajām</a:t>
                      </a:r>
                      <a:r>
                        <a:rPr lang="en-US" sz="1100" dirty="0">
                          <a:effectLst/>
                        </a:rPr>
                        <a:t> </a:t>
                      </a:r>
                      <a:r>
                        <a:rPr lang="en-US" sz="1100" dirty="0" err="1">
                          <a:effectLst/>
                        </a:rPr>
                        <a:t>makroekonomisko</a:t>
                      </a:r>
                      <a:r>
                        <a:rPr lang="en-US" sz="1100" dirty="0">
                          <a:effectLst/>
                        </a:rPr>
                        <a:t> </a:t>
                      </a:r>
                      <a:r>
                        <a:rPr lang="en-US" sz="1100" dirty="0" err="1">
                          <a:effectLst/>
                        </a:rPr>
                        <a:t>rādītāju</a:t>
                      </a:r>
                      <a:r>
                        <a:rPr lang="en-US" sz="1100" dirty="0">
                          <a:effectLst/>
                        </a:rPr>
                        <a:t> </a:t>
                      </a:r>
                      <a:r>
                        <a:rPr lang="en-US" sz="1100" dirty="0" err="1">
                          <a:effectLst/>
                        </a:rPr>
                        <a:t>prognozēm</a:t>
                      </a:r>
                      <a:endParaRPr lang="en-US" sz="12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extLst>
                  <a:ext uri="{0D108BD9-81ED-4DB2-BD59-A6C34878D82A}">
                    <a16:rowId xmlns:a16="http://schemas.microsoft.com/office/drawing/2014/main" val="10008"/>
                  </a:ext>
                </a:extLst>
              </a:tr>
              <a:tr h="251324">
                <a:tc>
                  <a:txBody>
                    <a:bodyPr/>
                    <a:lstStyle/>
                    <a:p>
                      <a:pPr algn="l">
                        <a:spcAft>
                          <a:spcPts val="0"/>
                        </a:spcAft>
                      </a:pPr>
                      <a:r>
                        <a:rPr lang="en-US" sz="1100" dirty="0" err="1">
                          <a:effectLst/>
                        </a:rPr>
                        <a:t>Preses</a:t>
                      </a:r>
                      <a:r>
                        <a:rPr lang="en-US" sz="1100" dirty="0">
                          <a:effectLst/>
                        </a:rPr>
                        <a:t> </a:t>
                      </a:r>
                      <a:r>
                        <a:rPr lang="en-US" sz="1100" dirty="0" err="1">
                          <a:effectLst/>
                        </a:rPr>
                        <a:t>relīze</a:t>
                      </a:r>
                      <a:r>
                        <a:rPr lang="en-US" sz="1100" dirty="0">
                          <a:effectLst/>
                        </a:rPr>
                        <a:t> un </a:t>
                      </a:r>
                      <a:r>
                        <a:rPr lang="en-US" sz="1100" dirty="0" err="1">
                          <a:effectLst/>
                        </a:rPr>
                        <a:t>brīfings</a:t>
                      </a:r>
                      <a:endParaRPr lang="en-US" sz="1200" dirty="0">
                        <a:effectLst/>
                        <a:latin typeface="Times New Roman"/>
                        <a:ea typeface="Times New Roman"/>
                      </a:endParaRPr>
                    </a:p>
                  </a:txBody>
                  <a:tcPr marL="16012" marR="16012" marT="0" marB="0"/>
                </a:tc>
                <a:tc>
                  <a:txBody>
                    <a:bodyPr/>
                    <a:lstStyle/>
                    <a:p>
                      <a:pPr algn="l">
                        <a:spcAft>
                          <a:spcPts val="0"/>
                        </a:spcAft>
                      </a:pPr>
                      <a:r>
                        <a:rPr lang="en-US" sz="1100">
                          <a:effectLst/>
                        </a:rPr>
                        <a:t>Par Padomes starpziņojumu par Latvijas Stabilitātes programmu</a:t>
                      </a:r>
                      <a:endParaRPr lang="en-US" sz="12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extLst>
                  <a:ext uri="{0D108BD9-81ED-4DB2-BD59-A6C34878D82A}">
                    <a16:rowId xmlns:a16="http://schemas.microsoft.com/office/drawing/2014/main" val="10009"/>
                  </a:ext>
                </a:extLst>
              </a:tr>
              <a:tr h="630382">
                <a:tc>
                  <a:txBody>
                    <a:bodyPr/>
                    <a:lstStyle/>
                    <a:p>
                      <a:pPr algn="l">
                        <a:spcAft>
                          <a:spcPts val="0"/>
                        </a:spcAft>
                      </a:pPr>
                      <a:r>
                        <a:rPr lang="en-US" sz="1100" dirty="0" err="1">
                          <a:effectLst/>
                        </a:rPr>
                        <a:t>Preses</a:t>
                      </a:r>
                      <a:r>
                        <a:rPr lang="en-US" sz="1100" dirty="0">
                          <a:effectLst/>
                        </a:rPr>
                        <a:t> </a:t>
                      </a:r>
                      <a:r>
                        <a:rPr lang="en-US" sz="1100" dirty="0" err="1">
                          <a:effectLst/>
                        </a:rPr>
                        <a:t>relīze</a:t>
                      </a:r>
                      <a:r>
                        <a:rPr lang="en-US" sz="1100" dirty="0">
                          <a:effectLst/>
                        </a:rPr>
                        <a:t> </a:t>
                      </a:r>
                      <a:endParaRPr lang="en-US" sz="1200" dirty="0">
                        <a:effectLst/>
                        <a:latin typeface="Times New Roman"/>
                        <a:ea typeface="Times New Roman"/>
                      </a:endParaRPr>
                    </a:p>
                  </a:txBody>
                  <a:tcPr marL="16012" marR="16012" marT="0" marB="0"/>
                </a:tc>
                <a:tc>
                  <a:txBody>
                    <a:bodyPr/>
                    <a:lstStyle/>
                    <a:p>
                      <a:pPr algn="l">
                        <a:spcAft>
                          <a:spcPts val="0"/>
                        </a:spcAft>
                      </a:pPr>
                      <a:r>
                        <a:rPr lang="en-US" sz="1100" dirty="0" err="1">
                          <a:effectLst/>
                        </a:rPr>
                        <a:t>Padomes</a:t>
                      </a:r>
                      <a:r>
                        <a:rPr lang="en-US" sz="1100" dirty="0">
                          <a:effectLst/>
                        </a:rPr>
                        <a:t> </a:t>
                      </a:r>
                      <a:r>
                        <a:rPr lang="en-US" sz="1100" dirty="0" err="1">
                          <a:effectLst/>
                        </a:rPr>
                        <a:t>viedoklis</a:t>
                      </a:r>
                      <a:r>
                        <a:rPr lang="en-US" sz="1100" dirty="0">
                          <a:effectLst/>
                        </a:rPr>
                        <a:t> par </a:t>
                      </a:r>
                      <a:r>
                        <a:rPr lang="en-US" sz="1100" dirty="0" err="1">
                          <a:effectLst/>
                        </a:rPr>
                        <a:t>Centrālās</a:t>
                      </a:r>
                      <a:r>
                        <a:rPr lang="en-US" sz="1100" dirty="0">
                          <a:effectLst/>
                        </a:rPr>
                        <a:t> </a:t>
                      </a:r>
                      <a:r>
                        <a:rPr lang="en-US" sz="1100" dirty="0" err="1">
                          <a:effectLst/>
                        </a:rPr>
                        <a:t>statistikas</a:t>
                      </a:r>
                      <a:r>
                        <a:rPr lang="en-US" sz="1100" dirty="0">
                          <a:effectLst/>
                        </a:rPr>
                        <a:t> </a:t>
                      </a:r>
                      <a:r>
                        <a:rPr lang="en-US" sz="1100" dirty="0" err="1">
                          <a:effectLst/>
                        </a:rPr>
                        <a:t>pārvaldes</a:t>
                      </a:r>
                      <a:r>
                        <a:rPr lang="en-US" sz="1100" dirty="0">
                          <a:effectLst/>
                        </a:rPr>
                        <a:t> </a:t>
                      </a:r>
                      <a:r>
                        <a:rPr lang="en-US" sz="1100" dirty="0" err="1">
                          <a:effectLst/>
                        </a:rPr>
                        <a:t>veikto</a:t>
                      </a:r>
                      <a:r>
                        <a:rPr lang="en-US" sz="1100" dirty="0">
                          <a:effectLst/>
                        </a:rPr>
                        <a:t> </a:t>
                      </a:r>
                      <a:r>
                        <a:rPr lang="en-US" sz="1100" dirty="0" err="1">
                          <a:effectLst/>
                        </a:rPr>
                        <a:t>valsts</a:t>
                      </a:r>
                      <a:r>
                        <a:rPr lang="en-US" sz="1100" dirty="0">
                          <a:effectLst/>
                        </a:rPr>
                        <a:t> </a:t>
                      </a:r>
                      <a:r>
                        <a:rPr lang="en-US" sz="1100" dirty="0" err="1">
                          <a:effectLst/>
                        </a:rPr>
                        <a:t>budžeta</a:t>
                      </a:r>
                      <a:r>
                        <a:rPr lang="en-US" sz="1100" dirty="0">
                          <a:effectLst/>
                        </a:rPr>
                        <a:t> </a:t>
                      </a:r>
                      <a:r>
                        <a:rPr lang="en-US" sz="1100" dirty="0" err="1">
                          <a:effectLst/>
                        </a:rPr>
                        <a:t>deficīta</a:t>
                      </a:r>
                      <a:r>
                        <a:rPr lang="en-US" sz="1100" dirty="0">
                          <a:effectLst/>
                        </a:rPr>
                        <a:t> un </a:t>
                      </a:r>
                      <a:r>
                        <a:rPr lang="en-US" sz="1100" dirty="0" err="1">
                          <a:effectLst/>
                        </a:rPr>
                        <a:t>parāda</a:t>
                      </a:r>
                      <a:r>
                        <a:rPr lang="en-US" sz="1100" dirty="0">
                          <a:effectLst/>
                        </a:rPr>
                        <a:t> </a:t>
                      </a:r>
                      <a:r>
                        <a:rPr lang="en-US" sz="1100" dirty="0" err="1">
                          <a:effectLst/>
                        </a:rPr>
                        <a:t>notifikāciju</a:t>
                      </a:r>
                      <a:r>
                        <a:rPr lang="en-US" sz="1100" dirty="0">
                          <a:effectLst/>
                        </a:rPr>
                        <a:t> un </a:t>
                      </a:r>
                      <a:r>
                        <a:rPr lang="en-US" sz="1100" dirty="0" err="1">
                          <a:effectLst/>
                        </a:rPr>
                        <a:t>tās</a:t>
                      </a:r>
                      <a:r>
                        <a:rPr lang="en-US" sz="1100" dirty="0">
                          <a:effectLst/>
                        </a:rPr>
                        <a:t> </a:t>
                      </a:r>
                      <a:r>
                        <a:rPr lang="en-US" sz="1100" dirty="0" err="1">
                          <a:effectLst/>
                        </a:rPr>
                        <a:t>rezultātiem</a:t>
                      </a:r>
                      <a:r>
                        <a:rPr lang="en-US" sz="1100" dirty="0">
                          <a:effectLst/>
                        </a:rPr>
                        <a:t>, </a:t>
                      </a:r>
                      <a:r>
                        <a:rPr lang="en-US" sz="1100" dirty="0" err="1">
                          <a:effectLst/>
                        </a:rPr>
                        <a:t>vēršot</a:t>
                      </a:r>
                      <a:r>
                        <a:rPr lang="en-US" sz="1100" dirty="0">
                          <a:effectLst/>
                        </a:rPr>
                        <a:t> </a:t>
                      </a:r>
                      <a:r>
                        <a:rPr lang="en-US" sz="1100" dirty="0" err="1">
                          <a:effectLst/>
                        </a:rPr>
                        <a:t>uzmanību</a:t>
                      </a:r>
                      <a:r>
                        <a:rPr lang="en-US" sz="1100" dirty="0">
                          <a:effectLst/>
                        </a:rPr>
                        <a:t> </a:t>
                      </a:r>
                      <a:r>
                        <a:rPr lang="en-US" sz="1100" dirty="0" err="1">
                          <a:effectLst/>
                        </a:rPr>
                        <a:t>uz</a:t>
                      </a:r>
                      <a:r>
                        <a:rPr lang="en-US" sz="1100" dirty="0">
                          <a:effectLst/>
                        </a:rPr>
                        <a:t> </a:t>
                      </a:r>
                      <a:r>
                        <a:rPr lang="en-US" sz="1100" dirty="0" err="1">
                          <a:effectLst/>
                        </a:rPr>
                        <a:t>riskiem</a:t>
                      </a:r>
                      <a:r>
                        <a:rPr lang="en-US" sz="1100" dirty="0">
                          <a:effectLst/>
                        </a:rPr>
                        <a:t>, </a:t>
                      </a:r>
                      <a:r>
                        <a:rPr lang="en-US" sz="1100" dirty="0" err="1">
                          <a:effectLst/>
                        </a:rPr>
                        <a:t>kas</a:t>
                      </a:r>
                      <a:r>
                        <a:rPr lang="en-US" sz="1100" dirty="0">
                          <a:effectLst/>
                        </a:rPr>
                        <a:t> </a:t>
                      </a:r>
                      <a:r>
                        <a:rPr lang="en-US" sz="1100" dirty="0" err="1">
                          <a:effectLst/>
                        </a:rPr>
                        <a:t>iepriekš</a:t>
                      </a:r>
                      <a:r>
                        <a:rPr lang="en-US" sz="1100" dirty="0">
                          <a:effectLst/>
                        </a:rPr>
                        <a:t> </a:t>
                      </a:r>
                      <a:r>
                        <a:rPr lang="en-US" sz="1100" dirty="0" err="1">
                          <a:effectLst/>
                        </a:rPr>
                        <a:t>nav</a:t>
                      </a:r>
                      <a:r>
                        <a:rPr lang="en-US" sz="1100" dirty="0">
                          <a:effectLst/>
                        </a:rPr>
                        <a:t> </a:t>
                      </a:r>
                      <a:r>
                        <a:rPr lang="en-US" sz="1100" dirty="0" err="1">
                          <a:effectLst/>
                        </a:rPr>
                        <a:t>tikuši</a:t>
                      </a:r>
                      <a:r>
                        <a:rPr lang="en-US" sz="1100" dirty="0">
                          <a:effectLst/>
                        </a:rPr>
                        <a:t> </a:t>
                      </a:r>
                      <a:r>
                        <a:rPr lang="en-US" sz="1100" dirty="0" err="1">
                          <a:effectLst/>
                        </a:rPr>
                        <a:t>ņemti</a:t>
                      </a:r>
                      <a:r>
                        <a:rPr lang="en-US" sz="1100" dirty="0">
                          <a:effectLst/>
                        </a:rPr>
                        <a:t> </a:t>
                      </a:r>
                      <a:r>
                        <a:rPr lang="en-US" sz="1100" dirty="0" err="1">
                          <a:effectLst/>
                        </a:rPr>
                        <a:t>vērā</a:t>
                      </a:r>
                      <a:endParaRPr lang="en-US" sz="12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extLst>
                  <a:ext uri="{0D108BD9-81ED-4DB2-BD59-A6C34878D82A}">
                    <a16:rowId xmlns:a16="http://schemas.microsoft.com/office/drawing/2014/main" val="10010"/>
                  </a:ext>
                </a:extLst>
              </a:tr>
              <a:tr h="257884">
                <a:tc>
                  <a:txBody>
                    <a:bodyPr/>
                    <a:lstStyle/>
                    <a:p>
                      <a:pPr algn="l">
                        <a:spcAft>
                          <a:spcPts val="0"/>
                        </a:spcAft>
                      </a:pPr>
                      <a:r>
                        <a:rPr lang="en-US" sz="1100">
                          <a:effectLst/>
                        </a:rPr>
                        <a:t>Preses relīze </a:t>
                      </a:r>
                      <a:endParaRPr lang="en-US" sz="1200">
                        <a:effectLst/>
                        <a:latin typeface="Times New Roman"/>
                        <a:ea typeface="Times New Roman"/>
                      </a:endParaRPr>
                    </a:p>
                  </a:txBody>
                  <a:tcPr marL="16012" marR="16012" marT="0" marB="0"/>
                </a:tc>
                <a:tc>
                  <a:txBody>
                    <a:bodyPr/>
                    <a:lstStyle/>
                    <a:p>
                      <a:pPr algn="l">
                        <a:spcAft>
                          <a:spcPts val="0"/>
                        </a:spcAft>
                      </a:pPr>
                      <a:r>
                        <a:rPr lang="en-US" sz="1100" dirty="0">
                          <a:effectLst/>
                        </a:rPr>
                        <a:t>Par </a:t>
                      </a:r>
                      <a:r>
                        <a:rPr lang="en-US" sz="1100" dirty="0" err="1">
                          <a:effectLst/>
                        </a:rPr>
                        <a:t>publisko</a:t>
                      </a:r>
                      <a:r>
                        <a:rPr lang="en-US" sz="1100" dirty="0">
                          <a:effectLst/>
                        </a:rPr>
                        <a:t> </a:t>
                      </a:r>
                      <a:r>
                        <a:rPr lang="en-US" sz="1100" dirty="0" err="1">
                          <a:effectLst/>
                        </a:rPr>
                        <a:t>debati</a:t>
                      </a:r>
                      <a:r>
                        <a:rPr lang="en-US" sz="1100" dirty="0">
                          <a:effectLst/>
                        </a:rPr>
                        <a:t> </a:t>
                      </a:r>
                      <a:r>
                        <a:rPr lang="en-US" sz="1100" dirty="0" err="1">
                          <a:effectLst/>
                        </a:rPr>
                        <a:t>ar</a:t>
                      </a:r>
                      <a:r>
                        <a:rPr lang="en-US" sz="1100" dirty="0">
                          <a:effectLst/>
                        </a:rPr>
                        <a:t> </a:t>
                      </a:r>
                      <a:r>
                        <a:rPr lang="en-US" sz="1100" dirty="0" err="1">
                          <a:effectLst/>
                        </a:rPr>
                        <a:t>nevalstisko</a:t>
                      </a:r>
                      <a:r>
                        <a:rPr lang="en-US" sz="1100" dirty="0">
                          <a:effectLst/>
                        </a:rPr>
                        <a:t> </a:t>
                      </a:r>
                      <a:r>
                        <a:rPr lang="en-US" sz="1100" dirty="0" err="1">
                          <a:effectLst/>
                        </a:rPr>
                        <a:t>organizāciju</a:t>
                      </a:r>
                      <a:r>
                        <a:rPr lang="en-US" sz="1100" dirty="0">
                          <a:effectLst/>
                        </a:rPr>
                        <a:t> </a:t>
                      </a:r>
                      <a:r>
                        <a:rPr lang="en-US" sz="1100" dirty="0" err="1">
                          <a:effectLst/>
                        </a:rPr>
                        <a:t>sadarbības</a:t>
                      </a:r>
                      <a:r>
                        <a:rPr lang="en-US" sz="1100" dirty="0">
                          <a:effectLst/>
                        </a:rPr>
                        <a:t> </a:t>
                      </a:r>
                      <a:r>
                        <a:rPr lang="en-US" sz="1100" dirty="0" err="1">
                          <a:effectLst/>
                        </a:rPr>
                        <a:t>partneriem</a:t>
                      </a:r>
                      <a:endParaRPr lang="en-US" sz="12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extLst>
                  <a:ext uri="{0D108BD9-81ED-4DB2-BD59-A6C34878D82A}">
                    <a16:rowId xmlns:a16="http://schemas.microsoft.com/office/drawing/2014/main" val="10011"/>
                  </a:ext>
                </a:extLst>
              </a:tr>
              <a:tr h="458460">
                <a:tc>
                  <a:txBody>
                    <a:bodyPr/>
                    <a:lstStyle/>
                    <a:p>
                      <a:pPr algn="l">
                        <a:spcAft>
                          <a:spcPts val="0"/>
                        </a:spcAft>
                      </a:pPr>
                      <a:r>
                        <a:rPr lang="en-US" sz="1100">
                          <a:effectLst/>
                        </a:rPr>
                        <a:t>Viedokļa raksts vai intervija </a:t>
                      </a:r>
                      <a:endParaRPr lang="en-US" sz="1200">
                        <a:effectLst/>
                        <a:latin typeface="Times New Roman"/>
                        <a:ea typeface="Times New Roman"/>
                      </a:endParaRPr>
                    </a:p>
                  </a:txBody>
                  <a:tcPr marL="16012" marR="16012" marT="0" marB="0"/>
                </a:tc>
                <a:tc>
                  <a:txBody>
                    <a:bodyPr/>
                    <a:lstStyle/>
                    <a:p>
                      <a:pPr algn="l">
                        <a:spcAft>
                          <a:spcPts val="0"/>
                        </a:spcAft>
                      </a:pPr>
                      <a:r>
                        <a:rPr lang="en-US" sz="1100" dirty="0" err="1">
                          <a:effectLst/>
                        </a:rPr>
                        <a:t>Iespējamie</a:t>
                      </a:r>
                      <a:r>
                        <a:rPr lang="en-US" sz="1100" dirty="0">
                          <a:effectLst/>
                        </a:rPr>
                        <a:t> </a:t>
                      </a:r>
                      <a:r>
                        <a:rPr lang="en-US" sz="1100" dirty="0" err="1">
                          <a:effectLst/>
                        </a:rPr>
                        <a:t>temati</a:t>
                      </a:r>
                      <a:r>
                        <a:rPr lang="en-US" sz="1100" dirty="0">
                          <a:effectLst/>
                        </a:rPr>
                        <a:t>: </a:t>
                      </a:r>
                      <a:r>
                        <a:rPr lang="en-US" sz="1100" dirty="0" err="1">
                          <a:effectLst/>
                        </a:rPr>
                        <a:t>kā</a:t>
                      </a:r>
                      <a:r>
                        <a:rPr lang="en-US" sz="1100" dirty="0">
                          <a:effectLst/>
                        </a:rPr>
                        <a:t> </a:t>
                      </a:r>
                      <a:r>
                        <a:rPr lang="en-US" sz="1100" dirty="0" err="1">
                          <a:effectLst/>
                        </a:rPr>
                        <a:t>Latvija</a:t>
                      </a:r>
                      <a:r>
                        <a:rPr lang="en-US" sz="1100" dirty="0">
                          <a:effectLst/>
                        </a:rPr>
                        <a:t> </a:t>
                      </a:r>
                      <a:r>
                        <a:rPr lang="en-US" sz="1100" dirty="0" err="1">
                          <a:effectLst/>
                        </a:rPr>
                        <a:t>izpilda</a:t>
                      </a:r>
                      <a:r>
                        <a:rPr lang="en-US" sz="1100" dirty="0">
                          <a:effectLst/>
                        </a:rPr>
                        <a:t> </a:t>
                      </a:r>
                      <a:r>
                        <a:rPr lang="en-US" sz="1100" dirty="0" err="1">
                          <a:effectLst/>
                        </a:rPr>
                        <a:t>fiskālos</a:t>
                      </a:r>
                      <a:r>
                        <a:rPr lang="en-US" sz="1100" dirty="0">
                          <a:effectLst/>
                        </a:rPr>
                        <a:t> </a:t>
                      </a:r>
                      <a:r>
                        <a:rPr lang="en-US" sz="1100" dirty="0" err="1">
                          <a:effectLst/>
                        </a:rPr>
                        <a:t>nosacījumus</a:t>
                      </a:r>
                      <a:r>
                        <a:rPr lang="en-US" sz="1100" dirty="0">
                          <a:effectLst/>
                        </a:rPr>
                        <a:t>; </a:t>
                      </a:r>
                      <a:r>
                        <a:rPr lang="en-US" sz="1100" dirty="0" err="1">
                          <a:effectLst/>
                        </a:rPr>
                        <a:t>viedoklis</a:t>
                      </a:r>
                      <a:r>
                        <a:rPr lang="en-US" sz="1100" dirty="0">
                          <a:effectLst/>
                        </a:rPr>
                        <a:t> par </a:t>
                      </a:r>
                      <a:r>
                        <a:rPr lang="en-US" sz="1100" dirty="0" err="1">
                          <a:effectLst/>
                        </a:rPr>
                        <a:t>valdības</a:t>
                      </a:r>
                      <a:r>
                        <a:rPr lang="en-US" sz="1100" dirty="0">
                          <a:effectLst/>
                        </a:rPr>
                        <a:t> </a:t>
                      </a:r>
                      <a:r>
                        <a:rPr lang="en-US" sz="1100" dirty="0" err="1">
                          <a:effectLst/>
                        </a:rPr>
                        <a:t>fiskālo</a:t>
                      </a:r>
                      <a:r>
                        <a:rPr lang="en-US" sz="1100" dirty="0">
                          <a:effectLst/>
                        </a:rPr>
                        <a:t> </a:t>
                      </a:r>
                      <a:r>
                        <a:rPr lang="en-US" sz="1100" dirty="0" err="1">
                          <a:effectLst/>
                        </a:rPr>
                        <a:t>risku</a:t>
                      </a:r>
                      <a:r>
                        <a:rPr lang="en-US" sz="1100" dirty="0">
                          <a:effectLst/>
                        </a:rPr>
                        <a:t> </a:t>
                      </a:r>
                      <a:r>
                        <a:rPr lang="en-US" sz="1100" dirty="0" err="1">
                          <a:effectLst/>
                        </a:rPr>
                        <a:t>deklarāciju</a:t>
                      </a:r>
                      <a:endParaRPr lang="en-US" sz="12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extLst>
                  <a:ext uri="{0D108BD9-81ED-4DB2-BD59-A6C34878D82A}">
                    <a16:rowId xmlns:a16="http://schemas.microsoft.com/office/drawing/2014/main" val="10012"/>
                  </a:ext>
                </a:extLst>
              </a:tr>
              <a:tr h="263309">
                <a:tc>
                  <a:txBody>
                    <a:bodyPr/>
                    <a:lstStyle/>
                    <a:p>
                      <a:pPr algn="l">
                        <a:spcAft>
                          <a:spcPts val="0"/>
                        </a:spcAft>
                      </a:pPr>
                      <a:r>
                        <a:rPr lang="en-US" sz="1100">
                          <a:effectLst/>
                        </a:rPr>
                        <a:t>Preses relīze </a:t>
                      </a:r>
                      <a:endParaRPr lang="en-US" sz="1200">
                        <a:effectLst/>
                        <a:latin typeface="Times New Roman"/>
                        <a:ea typeface="Times New Roman"/>
                      </a:endParaRPr>
                    </a:p>
                  </a:txBody>
                  <a:tcPr marL="16012" marR="16012" marT="0" marB="0"/>
                </a:tc>
                <a:tc>
                  <a:txBody>
                    <a:bodyPr/>
                    <a:lstStyle/>
                    <a:p>
                      <a:pPr algn="l">
                        <a:spcAft>
                          <a:spcPts val="0"/>
                        </a:spcAft>
                      </a:pPr>
                      <a:r>
                        <a:rPr lang="en-US" sz="1100" dirty="0">
                          <a:effectLst/>
                        </a:rPr>
                        <a:t>Par </a:t>
                      </a:r>
                      <a:r>
                        <a:rPr lang="en-US" sz="1100" dirty="0" err="1">
                          <a:effectLst/>
                        </a:rPr>
                        <a:t>fiskālās</a:t>
                      </a:r>
                      <a:r>
                        <a:rPr lang="en-US" sz="1100" dirty="0">
                          <a:effectLst/>
                        </a:rPr>
                        <a:t> </a:t>
                      </a:r>
                      <a:r>
                        <a:rPr lang="en-US" sz="1100" dirty="0" err="1">
                          <a:effectLst/>
                        </a:rPr>
                        <a:t>disciplīnas</a:t>
                      </a:r>
                      <a:r>
                        <a:rPr lang="en-US" sz="1100" dirty="0">
                          <a:effectLst/>
                        </a:rPr>
                        <a:t> </a:t>
                      </a:r>
                      <a:r>
                        <a:rPr lang="en-US" sz="1100" dirty="0" err="1">
                          <a:effectLst/>
                        </a:rPr>
                        <a:t>uzraudzības</a:t>
                      </a:r>
                      <a:r>
                        <a:rPr lang="en-US" sz="1100" dirty="0">
                          <a:effectLst/>
                        </a:rPr>
                        <a:t> </a:t>
                      </a:r>
                      <a:r>
                        <a:rPr lang="en-US" sz="1100" dirty="0" err="1">
                          <a:effectLst/>
                        </a:rPr>
                        <a:t>ziņojumu</a:t>
                      </a:r>
                      <a:endParaRPr lang="en-US" sz="12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extLst>
                  <a:ext uri="{0D108BD9-81ED-4DB2-BD59-A6C34878D82A}">
                    <a16:rowId xmlns:a16="http://schemas.microsoft.com/office/drawing/2014/main" val="10013"/>
                  </a:ext>
                </a:extLst>
              </a:tr>
              <a:tr h="242908">
                <a:tc>
                  <a:txBody>
                    <a:bodyPr/>
                    <a:lstStyle/>
                    <a:p>
                      <a:pPr algn="l">
                        <a:spcAft>
                          <a:spcPts val="0"/>
                        </a:spcAft>
                      </a:pPr>
                      <a:r>
                        <a:rPr lang="en-US" sz="1100">
                          <a:effectLst/>
                        </a:rPr>
                        <a:t>Preses relīzes</a:t>
                      </a:r>
                      <a:endParaRPr lang="en-US" sz="1200">
                        <a:effectLst/>
                        <a:latin typeface="Times New Roman"/>
                        <a:ea typeface="Times New Roman"/>
                      </a:endParaRPr>
                    </a:p>
                  </a:txBody>
                  <a:tcPr marL="16012" marR="16012" marT="0" marB="0"/>
                </a:tc>
                <a:tc>
                  <a:txBody>
                    <a:bodyPr/>
                    <a:lstStyle/>
                    <a:p>
                      <a:pPr algn="l">
                        <a:spcAft>
                          <a:spcPts val="0"/>
                        </a:spcAft>
                      </a:pPr>
                      <a:r>
                        <a:rPr lang="en-US" sz="1100" dirty="0">
                          <a:effectLst/>
                        </a:rPr>
                        <a:t>Par </a:t>
                      </a:r>
                      <a:r>
                        <a:rPr lang="en-US" sz="1100" dirty="0" err="1">
                          <a:effectLst/>
                        </a:rPr>
                        <a:t>pētījumiem</a:t>
                      </a:r>
                      <a:r>
                        <a:rPr lang="en-US" sz="1100" dirty="0">
                          <a:effectLst/>
                        </a:rPr>
                        <a:t>, t.sk., </a:t>
                      </a:r>
                      <a:r>
                        <a:rPr lang="en-US" sz="1100" dirty="0" err="1">
                          <a:effectLst/>
                        </a:rPr>
                        <a:t>kas</a:t>
                      </a:r>
                      <a:r>
                        <a:rPr lang="en-US" sz="1100" dirty="0">
                          <a:effectLst/>
                        </a:rPr>
                        <a:t> </a:t>
                      </a:r>
                      <a:r>
                        <a:rPr lang="en-US" sz="1100" dirty="0" err="1">
                          <a:effectLst/>
                        </a:rPr>
                        <a:t>veikti</a:t>
                      </a:r>
                      <a:r>
                        <a:rPr lang="en-US" sz="1100" dirty="0">
                          <a:effectLst/>
                        </a:rPr>
                        <a:t> </a:t>
                      </a:r>
                      <a:r>
                        <a:rPr lang="en-US" sz="1100" dirty="0" err="1">
                          <a:effectLst/>
                        </a:rPr>
                        <a:t>sadarbībā</a:t>
                      </a:r>
                      <a:r>
                        <a:rPr lang="en-US" sz="1100" dirty="0">
                          <a:effectLst/>
                        </a:rPr>
                        <a:t> </a:t>
                      </a:r>
                      <a:r>
                        <a:rPr lang="en-US" sz="1100" dirty="0" err="1">
                          <a:effectLst/>
                        </a:rPr>
                        <a:t>ar</a:t>
                      </a:r>
                      <a:r>
                        <a:rPr lang="en-US" sz="1100" dirty="0">
                          <a:effectLst/>
                        </a:rPr>
                        <a:t> </a:t>
                      </a:r>
                      <a:r>
                        <a:rPr lang="en-US" sz="1100" dirty="0" err="1">
                          <a:effectLst/>
                        </a:rPr>
                        <a:t>partneriem</a:t>
                      </a:r>
                      <a:endParaRPr lang="en-US" sz="12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extLst>
                  <a:ext uri="{0D108BD9-81ED-4DB2-BD59-A6C34878D82A}">
                    <a16:rowId xmlns:a16="http://schemas.microsoft.com/office/drawing/2014/main" val="10014"/>
                  </a:ext>
                </a:extLst>
              </a:tr>
              <a:tr h="191025">
                <a:tc>
                  <a:txBody>
                    <a:bodyPr/>
                    <a:lstStyle/>
                    <a:p>
                      <a:pPr algn="l">
                        <a:spcAft>
                          <a:spcPts val="0"/>
                        </a:spcAft>
                      </a:pPr>
                      <a:r>
                        <a:rPr lang="en-US" sz="1100" dirty="0">
                          <a:effectLst/>
                        </a:rPr>
                        <a:t> </a:t>
                      </a:r>
                      <a:endParaRPr lang="en-US" sz="1200" dirty="0">
                        <a:effectLst/>
                        <a:latin typeface="Times New Roman"/>
                        <a:ea typeface="Times New Roman"/>
                      </a:endParaRPr>
                    </a:p>
                  </a:txBody>
                  <a:tcPr marL="16012" marR="16012" marT="0" marB="0"/>
                </a:tc>
                <a:tc>
                  <a:txBody>
                    <a:bodyPr/>
                    <a:lstStyle/>
                    <a:p>
                      <a:pPr algn="l">
                        <a:spcAft>
                          <a:spcPts val="0"/>
                        </a:spcAft>
                      </a:pPr>
                      <a:r>
                        <a:rPr lang="en-US" sz="1100" dirty="0">
                          <a:effectLst/>
                        </a:rPr>
                        <a:t> </a:t>
                      </a:r>
                      <a:endParaRPr lang="en-US" sz="12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Dec.</a:t>
                      </a:r>
                      <a:endParaRPr lang="en-US" sz="1000">
                        <a:effectLst/>
                        <a:latin typeface="Times New Roman"/>
                        <a:ea typeface="Times New Roman"/>
                      </a:endParaRPr>
                    </a:p>
                  </a:txBody>
                  <a:tcPr marL="16012" marR="16012" marT="0" marB="0"/>
                </a:tc>
                <a:extLst>
                  <a:ext uri="{0D108BD9-81ED-4DB2-BD59-A6C34878D82A}">
                    <a16:rowId xmlns:a16="http://schemas.microsoft.com/office/drawing/2014/main" val="10015"/>
                  </a:ext>
                </a:extLst>
              </a:tr>
              <a:tr h="191025">
                <a:tc>
                  <a:txBody>
                    <a:bodyPr/>
                    <a:lstStyle/>
                    <a:p>
                      <a:pPr algn="l">
                        <a:spcAft>
                          <a:spcPts val="0"/>
                        </a:spcAft>
                      </a:pPr>
                      <a:r>
                        <a:rPr lang="en-US" sz="1100">
                          <a:effectLst/>
                        </a:rPr>
                        <a:t>Kontentanalīze</a:t>
                      </a:r>
                      <a:endParaRPr lang="en-US" sz="1200">
                        <a:effectLst/>
                        <a:latin typeface="Times New Roman"/>
                        <a:ea typeface="Times New Roman"/>
                      </a:endParaRPr>
                    </a:p>
                  </a:txBody>
                  <a:tcPr marL="16012" marR="16012" marT="0" marB="0"/>
                </a:tc>
                <a:tc>
                  <a:txBody>
                    <a:bodyPr/>
                    <a:lstStyle/>
                    <a:p>
                      <a:pPr algn="l">
                        <a:spcAft>
                          <a:spcPts val="0"/>
                        </a:spcAft>
                      </a:pPr>
                      <a:r>
                        <a:rPr lang="en-US" sz="1100" dirty="0" err="1">
                          <a:effectLst/>
                        </a:rPr>
                        <a:t>Sadarbības</a:t>
                      </a:r>
                      <a:r>
                        <a:rPr lang="en-US" sz="1100" dirty="0">
                          <a:effectLst/>
                        </a:rPr>
                        <a:t> </a:t>
                      </a:r>
                      <a:r>
                        <a:rPr lang="en-US" sz="1100" dirty="0" err="1">
                          <a:effectLst/>
                        </a:rPr>
                        <a:t>partneru</a:t>
                      </a:r>
                      <a:r>
                        <a:rPr lang="en-US" sz="1100" dirty="0">
                          <a:effectLst/>
                        </a:rPr>
                        <a:t> </a:t>
                      </a:r>
                      <a:r>
                        <a:rPr lang="en-US" sz="1100" dirty="0" err="1">
                          <a:effectLst/>
                        </a:rPr>
                        <a:t>aptauja</a:t>
                      </a:r>
                      <a:r>
                        <a:rPr lang="en-US" sz="1100" dirty="0">
                          <a:effectLst/>
                        </a:rPr>
                        <a:t> par </a:t>
                      </a:r>
                      <a:r>
                        <a:rPr lang="en-US" sz="1100" dirty="0" err="1">
                          <a:effectLst/>
                        </a:rPr>
                        <a:t>Padomes</a:t>
                      </a:r>
                      <a:r>
                        <a:rPr lang="en-US" sz="1100" dirty="0">
                          <a:effectLst/>
                        </a:rPr>
                        <a:t> </a:t>
                      </a:r>
                      <a:r>
                        <a:rPr lang="en-US" sz="1100" dirty="0" err="1">
                          <a:effectLst/>
                        </a:rPr>
                        <a:t>darbu</a:t>
                      </a:r>
                      <a:endParaRPr lang="en-US" sz="1200" dirty="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a:effectLst/>
                        </a:rPr>
                        <a:t> </a:t>
                      </a:r>
                      <a:endParaRPr lang="en-US" sz="100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tc>
                <a:tc>
                  <a:txBody>
                    <a:bodyPr/>
                    <a:lstStyle/>
                    <a:p>
                      <a:pPr algn="l">
                        <a:spcAft>
                          <a:spcPts val="0"/>
                        </a:spcAft>
                      </a:pPr>
                      <a:r>
                        <a:rPr lang="en-US" sz="900" dirty="0">
                          <a:effectLst/>
                        </a:rPr>
                        <a:t> </a:t>
                      </a:r>
                      <a:endParaRPr lang="en-US" sz="1000" dirty="0">
                        <a:effectLst/>
                        <a:latin typeface="Times New Roman"/>
                        <a:ea typeface="Times New Roman"/>
                      </a:endParaRPr>
                    </a:p>
                  </a:txBody>
                  <a:tcPr marL="16012" marR="16012" marT="0" marB="0">
                    <a:solidFill>
                      <a:srgbClr val="C00000"/>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219336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Īsumā galvenais no nolikuma			(3/3)</a:t>
            </a:r>
            <a:endParaRPr lang="lv-LV" dirty="0"/>
          </a:p>
        </p:txBody>
      </p:sp>
      <p:sp>
        <p:nvSpPr>
          <p:cNvPr id="3" name="Content Placeholder 2"/>
          <p:cNvSpPr>
            <a:spLocks noGrp="1"/>
          </p:cNvSpPr>
          <p:nvPr>
            <p:ph idx="1"/>
          </p:nvPr>
        </p:nvSpPr>
        <p:spPr/>
        <p:txBody>
          <a:bodyPr/>
          <a:lstStyle/>
          <a:p>
            <a:pPr marL="0" indent="0">
              <a:buNone/>
            </a:pPr>
            <a:r>
              <a:rPr lang="lv-LV" u="sng" dirty="0" smtClean="0"/>
              <a:t>Kāds ir līgums?</a:t>
            </a:r>
          </a:p>
          <a:p>
            <a:pPr lvl="1"/>
            <a:r>
              <a:rPr lang="lv-LV" dirty="0" smtClean="0"/>
              <a:t>Uzņēmuma līgums. Paraugs ir </a:t>
            </a:r>
            <a:r>
              <a:rPr lang="lv-LV" dirty="0" smtClean="0">
                <a:hlinkClick r:id="rId2"/>
              </a:rPr>
              <a:t>nolikuma</a:t>
            </a:r>
            <a:r>
              <a:rPr lang="lv-LV" dirty="0" smtClean="0"/>
              <a:t> 7. pielikums. </a:t>
            </a:r>
          </a:p>
          <a:p>
            <a:pPr lvl="1"/>
            <a:r>
              <a:rPr lang="lv-LV" dirty="0" smtClean="0"/>
              <a:t>Līguma periods ir no 2018. gada 1. janvāra līdz 2022. gada 31. decembrim.</a:t>
            </a:r>
          </a:p>
          <a:p>
            <a:pPr marL="0" indent="0">
              <a:buNone/>
            </a:pPr>
            <a:r>
              <a:rPr lang="lv-LV" u="sng" dirty="0" smtClean="0"/>
              <a:t>Piedāvājuma iesniegšanas termiņš</a:t>
            </a:r>
            <a:endParaRPr lang="lv-LV" u="sng" dirty="0"/>
          </a:p>
          <a:p>
            <a:pPr lvl="1"/>
            <a:r>
              <a:rPr lang="lv-LV" dirty="0" smtClean="0"/>
              <a:t>Līdz 2017. gada 1. decembra plkst. 10:00, Smilšu ielā 1-513.telpā</a:t>
            </a:r>
            <a:endParaRPr lang="lv-LV" dirty="0"/>
          </a:p>
          <a:p>
            <a:pPr lvl="1"/>
            <a:r>
              <a:rPr lang="lv-LV" dirty="0" smtClean="0"/>
              <a:t>Atvēršana 2017. gada 1. decembra plkst. 12:00, turpat</a:t>
            </a:r>
            <a:endParaRPr lang="lv-LV" dirty="0"/>
          </a:p>
          <a:p>
            <a:pPr lvl="1"/>
            <a:endParaRPr lang="lv-LV" dirty="0" smtClean="0"/>
          </a:p>
        </p:txBody>
      </p:sp>
      <p:sp>
        <p:nvSpPr>
          <p:cNvPr id="5" name="Footer Placeholder 4"/>
          <p:cNvSpPr>
            <a:spLocks noGrp="1"/>
          </p:cNvSpPr>
          <p:nvPr>
            <p:ph type="ftr" sz="quarter" idx="11"/>
          </p:nvPr>
        </p:nvSpPr>
        <p:spPr/>
        <p:txBody>
          <a:bodyPr/>
          <a:lstStyle/>
          <a:p>
            <a:r>
              <a:rPr lang="lv-LV" dirty="0"/>
              <a:t>Fiskālās disciplīnas padomes </a:t>
            </a:r>
            <a:r>
              <a:rPr lang="lv-LV" dirty="0" smtClean="0"/>
              <a:t>pētniecības </a:t>
            </a:r>
            <a:r>
              <a:rPr lang="lv-LV" dirty="0"/>
              <a:t>konsultāciju </a:t>
            </a:r>
            <a:r>
              <a:rPr lang="lv-LV" dirty="0" smtClean="0"/>
              <a:t>pakalpojumi (atklāts </a:t>
            </a:r>
            <a:r>
              <a:rPr lang="lv-LV" dirty="0"/>
              <a:t>konkurss)</a:t>
            </a:r>
          </a:p>
        </p:txBody>
      </p:sp>
      <p:sp>
        <p:nvSpPr>
          <p:cNvPr id="6" name="Slide Number Placeholder 5"/>
          <p:cNvSpPr>
            <a:spLocks noGrp="1"/>
          </p:cNvSpPr>
          <p:nvPr>
            <p:ph type="sldNum" sz="quarter" idx="12"/>
          </p:nvPr>
        </p:nvSpPr>
        <p:spPr/>
        <p:txBody>
          <a:bodyPr/>
          <a:lstStyle/>
          <a:p>
            <a:fld id="{6112C14F-654A-48BF-A324-8B07BD5B5F7F}" type="slidenum">
              <a:rPr lang="lv-LV" smtClean="0"/>
              <a:t>6</a:t>
            </a:fld>
            <a:endParaRPr lang="lv-LV"/>
          </a:p>
        </p:txBody>
      </p:sp>
      <p:sp>
        <p:nvSpPr>
          <p:cNvPr id="8"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spTree>
    <p:extLst>
      <p:ext uri="{BB962C8B-B14F-4D97-AF65-F5344CB8AC3E}">
        <p14:creationId xmlns:p14="http://schemas.microsoft.com/office/powerpoint/2010/main" val="708801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t>Kādi ir papildu </a:t>
            </a:r>
            <a:r>
              <a:rPr lang="lv-LV"/>
              <a:t>bonusi </a:t>
            </a:r>
            <a:r>
              <a:rPr lang="lv-LV" smtClean="0"/>
              <a:t>sadarbībai </a:t>
            </a:r>
            <a:r>
              <a:rPr lang="lv-LV" dirty="0"/>
              <a:t>ar mums?</a:t>
            </a:r>
          </a:p>
        </p:txBody>
      </p:sp>
      <p:sp>
        <p:nvSpPr>
          <p:cNvPr id="3" name="Content Placeholder 2"/>
          <p:cNvSpPr>
            <a:spLocks noGrp="1"/>
          </p:cNvSpPr>
          <p:nvPr>
            <p:ph idx="1"/>
          </p:nvPr>
        </p:nvSpPr>
        <p:spPr/>
        <p:txBody>
          <a:bodyPr/>
          <a:lstStyle/>
          <a:p>
            <a:r>
              <a:rPr lang="lv-LV" dirty="0" smtClean="0"/>
              <a:t>Darbs ar pieredzējušiem augsta līmeņa Latvijas ekonomistiem un fiskālās politikas ekspertiem</a:t>
            </a:r>
          </a:p>
          <a:p>
            <a:r>
              <a:rPr lang="lv-LV" dirty="0" smtClean="0"/>
              <a:t>Izpalīdzīgs sekretariāts, t.i. tēmas un visi materiāli tiek nodoti sadarbības partnerim pie pirmās iespējas</a:t>
            </a:r>
          </a:p>
          <a:p>
            <a:pPr algn="just"/>
            <a:r>
              <a:rPr lang="lv-LV" dirty="0" smtClean="0"/>
              <a:t>Visi nodokļi tiek nomaksāti ērtībai jau no mūsu puses</a:t>
            </a:r>
          </a:p>
          <a:p>
            <a:pPr lvl="1" algn="just"/>
            <a:r>
              <a:rPr lang="lv-LV" dirty="0" smtClean="0"/>
              <a:t>Juridiskām personām summa ietvers PVN</a:t>
            </a:r>
          </a:p>
          <a:p>
            <a:pPr lvl="1"/>
            <a:r>
              <a:rPr lang="lv-LV" dirty="0" smtClean="0"/>
              <a:t>Fiziskām personām jau būs samaksāti nodokļi (IIN) un obligātie maksājumi (VSAOI), t.i. jau saņems kontā summu pēc nodokļu nomaksas.</a:t>
            </a:r>
          </a:p>
          <a:p>
            <a:endParaRPr lang="en-US" dirty="0"/>
          </a:p>
        </p:txBody>
      </p:sp>
      <p:sp>
        <p:nvSpPr>
          <p:cNvPr id="5" name="Footer Placeholder 4"/>
          <p:cNvSpPr>
            <a:spLocks noGrp="1"/>
          </p:cNvSpPr>
          <p:nvPr>
            <p:ph type="ftr" sz="quarter" idx="11"/>
          </p:nvPr>
        </p:nvSpPr>
        <p:spPr/>
        <p:txBody>
          <a:bodyPr/>
          <a:lstStyle/>
          <a:p>
            <a:r>
              <a:rPr lang="lv-LV" dirty="0"/>
              <a:t>Fiskālās disciplīnas padomes </a:t>
            </a:r>
            <a:r>
              <a:rPr lang="lv-LV" dirty="0" smtClean="0"/>
              <a:t>pētniecības </a:t>
            </a:r>
            <a:r>
              <a:rPr lang="lv-LV" dirty="0"/>
              <a:t>konsultāciju </a:t>
            </a:r>
            <a:r>
              <a:rPr lang="lv-LV" dirty="0" smtClean="0"/>
              <a:t>pakalpojumi (atklāts </a:t>
            </a:r>
            <a:r>
              <a:rPr lang="lv-LV" dirty="0"/>
              <a:t>konkurss)</a:t>
            </a:r>
          </a:p>
        </p:txBody>
      </p:sp>
      <p:sp>
        <p:nvSpPr>
          <p:cNvPr id="6" name="Slide Number Placeholder 5"/>
          <p:cNvSpPr>
            <a:spLocks noGrp="1"/>
          </p:cNvSpPr>
          <p:nvPr>
            <p:ph type="sldNum" sz="quarter" idx="12"/>
          </p:nvPr>
        </p:nvSpPr>
        <p:spPr/>
        <p:txBody>
          <a:bodyPr/>
          <a:lstStyle/>
          <a:p>
            <a:fld id="{6112C14F-654A-48BF-A324-8B07BD5B5F7F}" type="slidenum">
              <a:rPr lang="lv-LV" smtClean="0"/>
              <a:t>7</a:t>
            </a:fld>
            <a:endParaRPr lang="lv-LV"/>
          </a:p>
        </p:txBody>
      </p:sp>
      <p:sp>
        <p:nvSpPr>
          <p:cNvPr id="8"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spTree>
    <p:extLst>
      <p:ext uri="{BB962C8B-B14F-4D97-AF65-F5344CB8AC3E}">
        <p14:creationId xmlns:p14="http://schemas.microsoft.com/office/powerpoint/2010/main" val="1584140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Kāds izskatās </a:t>
            </a:r>
            <a:r>
              <a:rPr lang="lv-LV" dirty="0" smtClean="0"/>
              <a:t>pieteikums un arī, piemēram, kā iešūt pieteikumu? </a:t>
            </a:r>
            <a:r>
              <a:rPr lang="lv-LV" dirty="0"/>
              <a:t>(t.i. nevajag nobīties no formas) </a:t>
            </a:r>
          </a:p>
        </p:txBody>
      </p:sp>
      <p:sp>
        <p:nvSpPr>
          <p:cNvPr id="3" name="Content Placeholder 2"/>
          <p:cNvSpPr>
            <a:spLocks noGrp="1"/>
          </p:cNvSpPr>
          <p:nvPr>
            <p:ph idx="1"/>
          </p:nvPr>
        </p:nvSpPr>
        <p:spPr/>
        <p:txBody>
          <a:bodyPr/>
          <a:lstStyle/>
          <a:p>
            <a:r>
              <a:rPr lang="lv-LV" dirty="0" smtClean="0"/>
              <a:t>Pēc </a:t>
            </a:r>
            <a:r>
              <a:rPr lang="lv-LV" dirty="0" smtClean="0">
                <a:hlinkClick r:id="rId3"/>
              </a:rPr>
              <a:t>10. pielikuma</a:t>
            </a:r>
            <a:r>
              <a:rPr lang="lv-LV" dirty="0" smtClean="0"/>
              <a:t> aizpildīšanas un parakstīšanas, izdrukāt pieteikumu</a:t>
            </a:r>
          </a:p>
          <a:p>
            <a:pPr lvl="1"/>
            <a:r>
              <a:rPr lang="lv-LV" dirty="0" smtClean="0"/>
              <a:t>Apliecinājums – viss godīgi aizpildīts</a:t>
            </a:r>
          </a:p>
          <a:p>
            <a:pPr lvl="1"/>
            <a:r>
              <a:rPr lang="lv-LV" dirty="0" smtClean="0"/>
              <a:t>CV – informācija pēc iespējas saistībā ar iepirkumu</a:t>
            </a:r>
          </a:p>
          <a:p>
            <a:pPr lvl="1"/>
            <a:r>
              <a:rPr lang="lv-LV" dirty="0" smtClean="0"/>
              <a:t>Tehniskais piedāvājums</a:t>
            </a:r>
          </a:p>
          <a:p>
            <a:pPr lvl="1"/>
            <a:r>
              <a:rPr lang="lv-LV" dirty="0" smtClean="0"/>
              <a:t>Finanšu piedāvājums kopā visiem gadiem un finanšu plāns vienam gadam </a:t>
            </a:r>
          </a:p>
          <a:p>
            <a:pPr lvl="1"/>
            <a:r>
              <a:rPr lang="lv-LV" dirty="0" smtClean="0"/>
              <a:t>Ja gadījumā finanšu piedāvājums ir katram gadam savādāks, tad lūdzam arī iesniegt finanšu plānu katram gadam.</a:t>
            </a:r>
          </a:p>
        </p:txBody>
      </p:sp>
      <p:sp>
        <p:nvSpPr>
          <p:cNvPr id="5" name="Footer Placeholder 4"/>
          <p:cNvSpPr>
            <a:spLocks noGrp="1"/>
          </p:cNvSpPr>
          <p:nvPr>
            <p:ph type="ftr" sz="quarter" idx="11"/>
          </p:nvPr>
        </p:nvSpPr>
        <p:spPr/>
        <p:txBody>
          <a:bodyPr/>
          <a:lstStyle/>
          <a:p>
            <a:r>
              <a:rPr lang="lv-LV" dirty="0"/>
              <a:t>Fiskālās disciplīnas padomes </a:t>
            </a:r>
            <a:r>
              <a:rPr lang="lv-LV" dirty="0" smtClean="0"/>
              <a:t>pētniecības </a:t>
            </a:r>
            <a:r>
              <a:rPr lang="lv-LV" dirty="0"/>
              <a:t>konsultāciju </a:t>
            </a:r>
            <a:r>
              <a:rPr lang="lv-LV" dirty="0" smtClean="0"/>
              <a:t>pakalpojumi (atklāts </a:t>
            </a:r>
            <a:r>
              <a:rPr lang="lv-LV" dirty="0"/>
              <a:t>konkurss)</a:t>
            </a:r>
          </a:p>
        </p:txBody>
      </p:sp>
      <p:sp>
        <p:nvSpPr>
          <p:cNvPr id="6" name="Slide Number Placeholder 5"/>
          <p:cNvSpPr>
            <a:spLocks noGrp="1"/>
          </p:cNvSpPr>
          <p:nvPr>
            <p:ph type="sldNum" sz="quarter" idx="12"/>
          </p:nvPr>
        </p:nvSpPr>
        <p:spPr/>
        <p:txBody>
          <a:bodyPr/>
          <a:lstStyle/>
          <a:p>
            <a:fld id="{6112C14F-654A-48BF-A324-8B07BD5B5F7F}" type="slidenum">
              <a:rPr lang="lv-LV" smtClean="0"/>
              <a:t>8</a:t>
            </a:fld>
            <a:endParaRPr lang="lv-LV"/>
          </a:p>
        </p:txBody>
      </p:sp>
      <p:sp>
        <p:nvSpPr>
          <p:cNvPr id="8"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spTree>
    <p:extLst>
      <p:ext uri="{BB962C8B-B14F-4D97-AF65-F5344CB8AC3E}">
        <p14:creationId xmlns:p14="http://schemas.microsoft.com/office/powerpoint/2010/main" val="1870535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Iešūta pieteikuma paraugs</a:t>
            </a:r>
            <a:endParaRPr lang="lv-LV" dirty="0"/>
          </a:p>
        </p:txBody>
      </p:sp>
      <p:sp>
        <p:nvSpPr>
          <p:cNvPr id="6" name="Slide Number Placeholder 5"/>
          <p:cNvSpPr>
            <a:spLocks noGrp="1"/>
          </p:cNvSpPr>
          <p:nvPr>
            <p:ph type="sldNum" sz="quarter" idx="12"/>
          </p:nvPr>
        </p:nvSpPr>
        <p:spPr/>
        <p:txBody>
          <a:bodyPr/>
          <a:lstStyle/>
          <a:p>
            <a:fld id="{6112C14F-654A-48BF-A324-8B07BD5B5F7F}" type="slidenum">
              <a:rPr lang="lv-LV" smtClean="0"/>
              <a:t>9</a:t>
            </a:fld>
            <a:endParaRPr lang="lv-LV"/>
          </a:p>
        </p:txBody>
      </p:sp>
      <p:sp>
        <p:nvSpPr>
          <p:cNvPr id="8" name="Footer Placeholder 4"/>
          <p:cNvSpPr>
            <a:spLocks noGrp="1"/>
          </p:cNvSpPr>
          <p:nvPr>
            <p:ph type="ftr" sz="quarter" idx="11"/>
          </p:nvPr>
        </p:nvSpPr>
        <p:spPr>
          <a:xfrm>
            <a:off x="3938337" y="6356350"/>
            <a:ext cx="6432884" cy="365125"/>
          </a:xfrm>
        </p:spPr>
        <p:txBody>
          <a:bodyPr/>
          <a:lstStyle/>
          <a:p>
            <a:r>
              <a:rPr lang="lv-LV" dirty="0" smtClean="0"/>
              <a:t>Komunikācijas pakalpojumi Fiskālās disciplīnas padomes vajadzībām</a:t>
            </a:r>
            <a:endParaRPr lang="lv-LV" dirty="0"/>
          </a:p>
        </p:txBody>
      </p:sp>
      <p:sp>
        <p:nvSpPr>
          <p:cNvPr id="10" name="Date Placeholder 3"/>
          <p:cNvSpPr>
            <a:spLocks noGrp="1"/>
          </p:cNvSpPr>
          <p:nvPr>
            <p:ph type="dt" sz="half" idx="10"/>
          </p:nvPr>
        </p:nvSpPr>
        <p:spPr>
          <a:xfrm>
            <a:off x="2189747" y="6356350"/>
            <a:ext cx="1499937" cy="365125"/>
          </a:xfrm>
        </p:spPr>
        <p:txBody>
          <a:bodyPr/>
          <a:lstStyle/>
          <a:p>
            <a:r>
              <a:rPr lang="lv-LV" dirty="0" smtClean="0"/>
              <a:t>21.11.2017.</a:t>
            </a:r>
            <a:endParaRPr lang="lv-LV"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76119" y="1371599"/>
            <a:ext cx="3525102" cy="490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47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D32ED45F9124C54C9993D8F9B90B6509" ma:contentTypeVersion="4" ma:contentTypeDescription="Izveidot jaunu dokumentu." ma:contentTypeScope="" ma:versionID="c60e24f10b1d6fc209805aa0764068cc">
  <xsd:schema xmlns:xsd="http://www.w3.org/2001/XMLSchema" xmlns:xs="http://www.w3.org/2001/XMLSchema" xmlns:p="http://schemas.microsoft.com/office/2006/metadata/properties" xmlns:ns2="18cde31a-aed2-49ce-b570-e812b29b6342" xmlns:ns3="8a96bb65-8a47-495a-ab2f-bcb1e653263c" targetNamespace="http://schemas.microsoft.com/office/2006/metadata/properties" ma:root="true" ma:fieldsID="4dc9de9b0b67f4cfdc69ad121503f33e" ns2:_="" ns3:_="">
    <xsd:import namespace="18cde31a-aed2-49ce-b570-e812b29b6342"/>
    <xsd:import namespace="8a96bb65-8a47-495a-ab2f-bcb1e653263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de31a-aed2-49ce-b570-e812b29b6342" elementFormDefault="qualified">
    <xsd:import namespace="http://schemas.microsoft.com/office/2006/documentManagement/types"/>
    <xsd:import namespace="http://schemas.microsoft.com/office/infopath/2007/PartnerControls"/>
    <xsd:element name="SharedWithUsers" ma:index="8" nillable="true" ma:displayName="Koplietots a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96bb65-8a47-495a-ab2f-bcb1e653263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8cde31a-aed2-49ce-b570-e812b29b6342">
      <UserInfo>
        <DisplayName>Emils Kilis</DisplayName>
        <AccountId>23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FBDF8C-E580-4F84-862B-B3175D9CD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de31a-aed2-49ce-b570-e812b29b6342"/>
    <ds:schemaRef ds:uri="8a96bb65-8a47-495a-ab2f-bcb1e65326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2C8CC1-AEF4-424E-BF75-336EA2EFAB17}">
  <ds:schemaRefs>
    <ds:schemaRef ds:uri="http://schemas.microsoft.com/office/2006/metadata/properties"/>
    <ds:schemaRef ds:uri="18cde31a-aed2-49ce-b570-e812b29b6342"/>
    <ds:schemaRef ds:uri="http://purl.org/dc/terms/"/>
    <ds:schemaRef ds:uri="http://purl.org/dc/dcmitype/"/>
    <ds:schemaRef ds:uri="http://www.w3.org/XML/1998/namespace"/>
    <ds:schemaRef ds:uri="8a96bb65-8a47-495a-ab2f-bcb1e653263c"/>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3032299E-B1F3-4420-96E2-630224179A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3861</TotalTime>
  <Words>1230</Words>
  <Application>Microsoft Office PowerPoint</Application>
  <PresentationFormat>Widescreen</PresentationFormat>
  <Paragraphs>393</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7_Office dizains</vt:lpstr>
      <vt:lpstr>Komunikācijas pakalpojumi  Fiskālās disciplīnas padomes vajadzībām  (iepirkums atbilstoši Publisko iepirkumu likuma 9. pantam)</vt:lpstr>
      <vt:lpstr>Ieinteresēto pretendentu sanāksme</vt:lpstr>
      <vt:lpstr>Kāpēc ir šāds iepirkums? </vt:lpstr>
      <vt:lpstr>Īsumā galvenais no nolikuma   (1/3)</vt:lpstr>
      <vt:lpstr>Īsumā galvenais no nolikuma   (2/3)</vt:lpstr>
      <vt:lpstr>Īsumā galvenais no nolikuma   (3/3)</vt:lpstr>
      <vt:lpstr>Kādi ir papildu bonusi sadarbībai ar mums?</vt:lpstr>
      <vt:lpstr>Kāds izskatās pieteikums un arī, piemēram, kā iešūt pieteikumu? (t.i. nevajag nobīties no formas) </vt:lpstr>
      <vt:lpstr>Iešūta pieteikuma paraugs</vt:lpstr>
      <vt:lpstr>Maksimālais finanšu piedāvājums</vt:lpstr>
      <vt:lpstr>Par piedāvājumu variantu iesniegšanu</vt:lpstr>
      <vt:lpstr>Vieta Jūsu uzdotajiem jautājumiem  (1/4)</vt:lpstr>
      <vt:lpstr>Vieta Jūsu uzdotajiem jautājumiem  (2/4)</vt:lpstr>
      <vt:lpstr>Vieta Jūsu uzdotajiem jautājumiem  (3/4)</vt:lpstr>
      <vt:lpstr>Vieta Jūsu uzdotajiem jautājumiem  (4/4)</vt:lpstr>
      <vt:lpstr>Materiāli pieejami:  http://fdp.gov.lv/iepirkumi-un-noslegtie-ligumi</vt:lpstr>
      <vt:lpstr>Baltijas neatkarīgās fiskālās iestādes</vt:lpstr>
      <vt:lpstr>Paldies par uzmanību!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Komunikācijas pakalpojumi</dc:title>
  <dc:creator>FDP</dc:creator>
  <cp:lastModifiedBy>Dace Kalsone</cp:lastModifiedBy>
  <cp:revision>213</cp:revision>
  <cp:lastPrinted>2017-08-16T04:14:55Z</cp:lastPrinted>
  <dcterms:created xsi:type="dcterms:W3CDTF">2016-08-11T12:43:48Z</dcterms:created>
  <dcterms:modified xsi:type="dcterms:W3CDTF">2017-11-21T15:55:21Z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0x010100D32ED45F9124C54C9993D8F9B90B6509</vt:lpwstr>
  </property>
</Properties>
</file>