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995" r:id="rId4"/>
  </p:sldMasterIdLst>
  <p:notesMasterIdLst>
    <p:notesMasterId r:id="rId14"/>
  </p:notesMasterIdLst>
  <p:handoutMasterIdLst>
    <p:handoutMasterId r:id="rId15"/>
  </p:handoutMasterIdLst>
  <p:sldIdLst>
    <p:sldId id="256" r:id="rId5"/>
    <p:sldId id="328" r:id="rId6"/>
    <p:sldId id="325" r:id="rId7"/>
    <p:sldId id="320" r:id="rId8"/>
    <p:sldId id="321" r:id="rId9"/>
    <p:sldId id="326" r:id="rId10"/>
    <p:sldId id="322" r:id="rId11"/>
    <p:sldId id="327" r:id="rId12"/>
    <p:sldId id="289" r:id="rId13"/>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īna" initials="E" lastIdx="1" clrIdx="0">
    <p:extLst/>
  </p:cmAuthor>
  <p:cmAuthor id="2" name="Janis" initials="JP" lastIdx="2" clrIdx="1">
    <p:extLst/>
  </p:cmAuthor>
  <p:cmAuthor id="3" name="Emils" initials="E"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92" y="10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ace\Downloads\20180207_procycali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ce.kalsone\Downloads\20180124_fiscal_st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'[20180207_procycality.xlsx]OG_CAPB'!$AP$42</c:f>
              <c:strCache>
                <c:ptCount val="1"/>
                <c:pt idx="0">
                  <c:v>CA PB</c:v>
                </c:pt>
              </c:strCache>
            </c:strRef>
          </c:tx>
          <c:spPr>
            <a:ln w="19050" cap="rnd">
              <a:noFill/>
              <a:round/>
            </a:ln>
            <a:effectLst/>
          </c:spPr>
          <c:marker>
            <c:symbol val="circle"/>
            <c:size val="5"/>
            <c:spPr>
              <a:solidFill>
                <a:schemeClr val="accent1"/>
              </a:solidFill>
              <a:ln w="9525">
                <a:solidFill>
                  <a:schemeClr val="accent1"/>
                </a:solidFill>
              </a:ln>
              <a:effectLst/>
            </c:spPr>
          </c:marker>
          <c:dPt>
            <c:idx val="17"/>
            <c:marker>
              <c:spPr>
                <a:solidFill>
                  <a:srgbClr val="002060"/>
                </a:solidFill>
                <a:ln w="9525">
                  <a:solidFill>
                    <a:schemeClr val="accent1"/>
                  </a:solidFill>
                </a:ln>
                <a:effectLst/>
              </c:spPr>
            </c:marker>
            <c:bubble3D val="0"/>
            <c:extLst>
              <c:ext xmlns:c16="http://schemas.microsoft.com/office/drawing/2014/chart" uri="{C3380CC4-5D6E-409C-BE32-E72D297353CC}">
                <c16:uniqueId val="{00000000-2E2E-4950-ACA1-CF2E9A37DA7C}"/>
              </c:ext>
            </c:extLst>
          </c:dPt>
          <c:dPt>
            <c:idx val="18"/>
            <c:marker>
              <c:spPr>
                <a:solidFill>
                  <a:srgbClr val="002060"/>
                </a:solidFill>
                <a:ln w="9525">
                  <a:solidFill>
                    <a:srgbClr val="002060"/>
                  </a:solidFill>
                </a:ln>
                <a:effectLst/>
              </c:spPr>
            </c:marker>
            <c:bubble3D val="0"/>
            <c:spPr>
              <a:ln w="19050" cap="rnd">
                <a:solidFill>
                  <a:srgbClr val="002060"/>
                </a:solidFill>
                <a:round/>
              </a:ln>
              <a:effectLst/>
            </c:spPr>
            <c:extLst>
              <c:ext xmlns:c16="http://schemas.microsoft.com/office/drawing/2014/chart" uri="{C3380CC4-5D6E-409C-BE32-E72D297353CC}">
                <c16:uniqueId val="{00000002-2E2E-4950-ACA1-CF2E9A37DA7C}"/>
              </c:ext>
            </c:extLst>
          </c:dPt>
          <c:dPt>
            <c:idx val="19"/>
            <c:marker>
              <c:spPr>
                <a:solidFill>
                  <a:srgbClr val="002060"/>
                </a:solidFill>
                <a:ln w="9525">
                  <a:solidFill>
                    <a:srgbClr val="002060"/>
                  </a:solidFill>
                </a:ln>
                <a:effectLst/>
              </c:spPr>
            </c:marker>
            <c:bubble3D val="0"/>
            <c:spPr>
              <a:ln w="19050" cap="rnd">
                <a:solidFill>
                  <a:srgbClr val="002060"/>
                </a:solidFill>
                <a:round/>
              </a:ln>
              <a:effectLst/>
            </c:spPr>
            <c:extLst>
              <c:ext xmlns:c16="http://schemas.microsoft.com/office/drawing/2014/chart" uri="{C3380CC4-5D6E-409C-BE32-E72D297353CC}">
                <c16:uniqueId val="{00000004-2E2E-4950-ACA1-CF2E9A37DA7C}"/>
              </c:ext>
            </c:extLst>
          </c:dPt>
          <c:dPt>
            <c:idx val="20"/>
            <c:marker>
              <c:spPr>
                <a:solidFill>
                  <a:srgbClr val="002060"/>
                </a:solidFill>
                <a:ln w="9525">
                  <a:solidFill>
                    <a:srgbClr val="002060"/>
                  </a:solidFill>
                </a:ln>
                <a:effectLst/>
              </c:spPr>
            </c:marker>
            <c:bubble3D val="0"/>
            <c:spPr>
              <a:ln w="19050" cap="rnd">
                <a:solidFill>
                  <a:srgbClr val="002060"/>
                </a:solidFill>
                <a:round/>
              </a:ln>
              <a:effectLst/>
            </c:spPr>
            <c:extLst>
              <c:ext xmlns:c16="http://schemas.microsoft.com/office/drawing/2014/chart" uri="{C3380CC4-5D6E-409C-BE32-E72D297353CC}">
                <c16:uniqueId val="{00000006-2E2E-4950-ACA1-CF2E9A37DA7C}"/>
              </c:ext>
            </c:extLst>
          </c:dPt>
          <c:dPt>
            <c:idx val="21"/>
            <c:marker>
              <c:spPr>
                <a:solidFill>
                  <a:srgbClr val="002060"/>
                </a:solidFill>
                <a:ln w="9525">
                  <a:solidFill>
                    <a:srgbClr val="002060"/>
                  </a:solidFill>
                </a:ln>
                <a:effectLst/>
              </c:spPr>
            </c:marker>
            <c:bubble3D val="0"/>
            <c:spPr>
              <a:ln w="19050" cap="rnd">
                <a:solidFill>
                  <a:srgbClr val="002060"/>
                </a:solidFill>
                <a:round/>
              </a:ln>
              <a:effectLst/>
            </c:spPr>
            <c:extLst>
              <c:ext xmlns:c16="http://schemas.microsoft.com/office/drawing/2014/chart" uri="{C3380CC4-5D6E-409C-BE32-E72D297353CC}">
                <c16:uniqueId val="{00000008-2E2E-4950-ACA1-CF2E9A37DA7C}"/>
              </c:ext>
            </c:extLst>
          </c:dPt>
          <c:dPt>
            <c:idx val="22"/>
            <c:marker>
              <c:spPr>
                <a:solidFill>
                  <a:srgbClr val="002060"/>
                </a:solidFill>
                <a:ln w="9525">
                  <a:solidFill>
                    <a:srgbClr val="002060"/>
                  </a:solidFill>
                </a:ln>
                <a:effectLst/>
              </c:spPr>
            </c:marker>
            <c:bubble3D val="0"/>
            <c:spPr>
              <a:ln w="19050" cap="rnd">
                <a:solidFill>
                  <a:srgbClr val="002060"/>
                </a:solidFill>
                <a:round/>
              </a:ln>
              <a:effectLst/>
            </c:spPr>
            <c:extLst>
              <c:ext xmlns:c16="http://schemas.microsoft.com/office/drawing/2014/chart" uri="{C3380CC4-5D6E-409C-BE32-E72D297353CC}">
                <c16:uniqueId val="{0000000A-2E2E-4950-ACA1-CF2E9A37DA7C}"/>
              </c:ext>
            </c:extLst>
          </c:dPt>
          <c:trendline>
            <c:spPr>
              <a:ln w="19050" cap="rnd">
                <a:solidFill>
                  <a:schemeClr val="accent1"/>
                </a:solidFill>
                <a:prstDash val="sysDot"/>
              </a:ln>
              <a:effectLst/>
            </c:spPr>
            <c:trendlineType val="linear"/>
            <c:dispRSqr val="0"/>
            <c:dispEq val="0"/>
          </c:trendline>
          <c:xVal>
            <c:numRef>
              <c:f>'[20180207_procycality.xlsx]OG_CAPB'!$AO$43:$AO$65</c:f>
              <c:numCache>
                <c:formatCode>0.0</c:formatCode>
                <c:ptCount val="23"/>
                <c:pt idx="0">
                  <c:v>0.32277329999999999</c:v>
                </c:pt>
                <c:pt idx="1">
                  <c:v>1.4310229000000001</c:v>
                </c:pt>
                <c:pt idx="2">
                  <c:v>-0.80135460000000003</c:v>
                </c:pt>
                <c:pt idx="3">
                  <c:v>-1.2354413</c:v>
                </c:pt>
                <c:pt idx="4">
                  <c:v>-1.3159502999999999</c:v>
                </c:pt>
                <c:pt idx="5">
                  <c:v>-0.43996010000000002</c:v>
                </c:pt>
                <c:pt idx="6">
                  <c:v>1.4008828</c:v>
                </c:pt>
                <c:pt idx="7">
                  <c:v>1.9799370999999999</c:v>
                </c:pt>
                <c:pt idx="8">
                  <c:v>4.3636460000000001</c:v>
                </c:pt>
                <c:pt idx="9">
                  <c:v>8.3094914000000006</c:v>
                </c:pt>
                <c:pt idx="10">
                  <c:v>10.432534</c:v>
                </c:pt>
                <c:pt idx="11">
                  <c:v>2.5115604</c:v>
                </c:pt>
                <c:pt idx="12">
                  <c:v>-11.367210200000001</c:v>
                </c:pt>
                <c:pt idx="13">
                  <c:v>-12.4576762</c:v>
                </c:pt>
                <c:pt idx="14">
                  <c:v>-5.6530170999999996</c:v>
                </c:pt>
                <c:pt idx="15">
                  <c:v>-2.0600705000000001</c:v>
                </c:pt>
                <c:pt idx="16">
                  <c:v>-0.2486419</c:v>
                </c:pt>
                <c:pt idx="17">
                  <c:v>0.2929097</c:v>
                </c:pt>
                <c:pt idx="18">
                  <c:v>0.99270990000000003</c:v>
                </c:pt>
                <c:pt idx="19">
                  <c:v>1.3290085</c:v>
                </c:pt>
                <c:pt idx="20">
                  <c:v>2.2883800999999999</c:v>
                </c:pt>
                <c:pt idx="21">
                  <c:v>2.1105809999999998</c:v>
                </c:pt>
                <c:pt idx="22">
                  <c:v>1.4143038999999999</c:v>
                </c:pt>
              </c:numCache>
            </c:numRef>
          </c:xVal>
          <c:yVal>
            <c:numRef>
              <c:f>'[20180207_procycality.xlsx]OG_CAPB'!$AP$43:$AP$65</c:f>
              <c:numCache>
                <c:formatCode>0.00</c:formatCode>
                <c:ptCount val="23"/>
                <c:pt idx="0">
                  <c:v>2.1831</c:v>
                </c:pt>
                <c:pt idx="1">
                  <c:v>0.2011</c:v>
                </c:pt>
                <c:pt idx="2">
                  <c:v>-2.8136999999999999</c:v>
                </c:pt>
                <c:pt idx="3">
                  <c:v>-1.3996999999999999</c:v>
                </c:pt>
                <c:pt idx="4">
                  <c:v>-0.54190000000000005</c:v>
                </c:pt>
                <c:pt idx="5">
                  <c:v>-1.3947000000000001</c:v>
                </c:pt>
                <c:pt idx="6">
                  <c:v>-1.2548999999999999</c:v>
                </c:pt>
                <c:pt idx="7">
                  <c:v>-0.97309999999999997</c:v>
                </c:pt>
                <c:pt idx="8">
                  <c:v>-1.5081</c:v>
                </c:pt>
                <c:pt idx="9">
                  <c:v>-3.2160000000000002</c:v>
                </c:pt>
                <c:pt idx="10">
                  <c:v>-4.1219000000000001</c:v>
                </c:pt>
                <c:pt idx="11">
                  <c:v>-4.6071999999999997</c:v>
                </c:pt>
                <c:pt idx="12">
                  <c:v>-3.2938999999999998</c:v>
                </c:pt>
                <c:pt idx="13">
                  <c:v>-2.2098</c:v>
                </c:pt>
                <c:pt idx="14">
                  <c:v>-0.3795</c:v>
                </c:pt>
                <c:pt idx="15">
                  <c:v>1.2327999999999999</c:v>
                </c:pt>
                <c:pt idx="16">
                  <c:v>0.61550000000000005</c:v>
                </c:pt>
                <c:pt idx="17">
                  <c:v>9.98E-2</c:v>
                </c:pt>
                <c:pt idx="18">
                  <c:v>-0.26690000000000003</c:v>
                </c:pt>
                <c:pt idx="19">
                  <c:v>0.56100000000000005</c:v>
                </c:pt>
                <c:pt idx="20">
                  <c:v>-0.82840000000000003</c:v>
                </c:pt>
                <c:pt idx="21">
                  <c:v>-0.99690000000000001</c:v>
                </c:pt>
                <c:pt idx="22">
                  <c:v>-0.85970000000000002</c:v>
                </c:pt>
              </c:numCache>
            </c:numRef>
          </c:yVal>
          <c:smooth val="0"/>
          <c:extLst>
            <c:ext xmlns:c16="http://schemas.microsoft.com/office/drawing/2014/chart" uri="{C3380CC4-5D6E-409C-BE32-E72D297353CC}">
              <c16:uniqueId val="{00000000-A9A4-4D54-BC96-28C88D34042F}"/>
            </c:ext>
          </c:extLst>
        </c:ser>
        <c:dLbls>
          <c:showLegendKey val="0"/>
          <c:showVal val="0"/>
          <c:showCatName val="0"/>
          <c:showSerName val="0"/>
          <c:showPercent val="0"/>
          <c:showBubbleSize val="0"/>
        </c:dLbls>
        <c:axId val="33334400"/>
        <c:axId val="33335936"/>
      </c:scatterChart>
      <c:valAx>
        <c:axId val="333344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lv-LV"/>
          </a:p>
        </c:txPr>
        <c:crossAx val="33335936"/>
        <c:crosses val="autoZero"/>
        <c:crossBetween val="midCat"/>
      </c:valAx>
      <c:valAx>
        <c:axId val="333359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lv-LV"/>
          </a:p>
        </c:txPr>
        <c:crossAx val="33334400"/>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50">
          <a:latin typeface="Times New Roman" panose="02020603050405020304" pitchFamily="18" charset="0"/>
          <a:cs typeface="Times New Roman" panose="02020603050405020304" pitchFamily="18" charset="0"/>
        </a:defRPr>
      </a:pPr>
      <a:endParaRPr lang="lv-LV"/>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'[20180124_fiscal_stance.xlsx]2016_2019'!$C$4</c:f>
              <c:strCache>
                <c:ptCount val="1"/>
                <c:pt idx="0">
                  <c:v>2016</c:v>
                </c:pt>
              </c:strCache>
            </c:strRef>
          </c:tx>
          <c:invertIfNegative val="0"/>
          <c:cat>
            <c:strRef>
              <c:f>'[20180124_fiscal_stance.xlsx]2016_2019'!$B$5:$B$33</c:f>
              <c:strCache>
                <c:ptCount val="29"/>
                <c:pt idx="0">
                  <c:v>GB</c:v>
                </c:pt>
                <c:pt idx="1">
                  <c:v>IE</c:v>
                </c:pt>
                <c:pt idx="2">
                  <c:v>SK</c:v>
                </c:pt>
                <c:pt idx="3">
                  <c:v>BE</c:v>
                </c:pt>
                <c:pt idx="4">
                  <c:v>DE</c:v>
                </c:pt>
                <c:pt idx="5">
                  <c:v>ES</c:v>
                </c:pt>
                <c:pt idx="6">
                  <c:v>AT</c:v>
                </c:pt>
                <c:pt idx="7">
                  <c:v>BG</c:v>
                </c:pt>
                <c:pt idx="8">
                  <c:v>EU (28)</c:v>
                </c:pt>
                <c:pt idx="9">
                  <c:v>PL</c:v>
                </c:pt>
                <c:pt idx="10">
                  <c:v>FR</c:v>
                </c:pt>
                <c:pt idx="11">
                  <c:v>SE</c:v>
                </c:pt>
                <c:pt idx="12">
                  <c:v>MT</c:v>
                </c:pt>
                <c:pt idx="13">
                  <c:v>CZ</c:v>
                </c:pt>
                <c:pt idx="14">
                  <c:v>EE</c:v>
                </c:pt>
                <c:pt idx="15">
                  <c:v>PT</c:v>
                </c:pt>
                <c:pt idx="16">
                  <c:v>LT</c:v>
                </c:pt>
                <c:pt idx="17">
                  <c:v>FI</c:v>
                </c:pt>
                <c:pt idx="18">
                  <c:v>SI</c:v>
                </c:pt>
                <c:pt idx="19">
                  <c:v>IT</c:v>
                </c:pt>
                <c:pt idx="20">
                  <c:v>DK</c:v>
                </c:pt>
                <c:pt idx="21">
                  <c:v>LV</c:v>
                </c:pt>
                <c:pt idx="22">
                  <c:v>NL</c:v>
                </c:pt>
                <c:pt idx="23">
                  <c:v>CY</c:v>
                </c:pt>
                <c:pt idx="24">
                  <c:v>LU</c:v>
                </c:pt>
                <c:pt idx="25">
                  <c:v>RO</c:v>
                </c:pt>
                <c:pt idx="26">
                  <c:v>HU</c:v>
                </c:pt>
                <c:pt idx="27">
                  <c:v>HR</c:v>
                </c:pt>
                <c:pt idx="28">
                  <c:v>GR</c:v>
                </c:pt>
              </c:strCache>
            </c:strRef>
          </c:cat>
          <c:val>
            <c:numRef>
              <c:f>'[20180124_fiscal_stance.xlsx]2016_2019'!$C$5:$C$33</c:f>
            </c:numRef>
          </c:val>
          <c:extLst>
            <c:ext xmlns:c16="http://schemas.microsoft.com/office/drawing/2014/chart" uri="{C3380CC4-5D6E-409C-BE32-E72D297353CC}">
              <c16:uniqueId val="{00000000-F748-4D23-AD9B-0F729DC19D9C}"/>
            </c:ext>
          </c:extLst>
        </c:ser>
        <c:ser>
          <c:idx val="1"/>
          <c:order val="1"/>
          <c:tx>
            <c:strRef>
              <c:f>'[20180124_fiscal_stance.xlsx]2016_2019'!$D$4</c:f>
              <c:strCache>
                <c:ptCount val="1"/>
                <c:pt idx="0">
                  <c:v>2017</c:v>
                </c:pt>
              </c:strCache>
            </c:strRef>
          </c:tx>
          <c:invertIfNegative val="0"/>
          <c:cat>
            <c:strRef>
              <c:f>'[20180124_fiscal_stance.xlsx]2016_2019'!$B$5:$B$33</c:f>
              <c:strCache>
                <c:ptCount val="29"/>
                <c:pt idx="0">
                  <c:v>GB</c:v>
                </c:pt>
                <c:pt idx="1">
                  <c:v>IE</c:v>
                </c:pt>
                <c:pt idx="2">
                  <c:v>SK</c:v>
                </c:pt>
                <c:pt idx="3">
                  <c:v>BE</c:v>
                </c:pt>
                <c:pt idx="4">
                  <c:v>DE</c:v>
                </c:pt>
                <c:pt idx="5">
                  <c:v>ES</c:v>
                </c:pt>
                <c:pt idx="6">
                  <c:v>AT</c:v>
                </c:pt>
                <c:pt idx="7">
                  <c:v>BG</c:v>
                </c:pt>
                <c:pt idx="8">
                  <c:v>EU (28)</c:v>
                </c:pt>
                <c:pt idx="9">
                  <c:v>PL</c:v>
                </c:pt>
                <c:pt idx="10">
                  <c:v>FR</c:v>
                </c:pt>
                <c:pt idx="11">
                  <c:v>SE</c:v>
                </c:pt>
                <c:pt idx="12">
                  <c:v>MT</c:v>
                </c:pt>
                <c:pt idx="13">
                  <c:v>CZ</c:v>
                </c:pt>
                <c:pt idx="14">
                  <c:v>EE</c:v>
                </c:pt>
                <c:pt idx="15">
                  <c:v>PT</c:v>
                </c:pt>
                <c:pt idx="16">
                  <c:v>LT</c:v>
                </c:pt>
                <c:pt idx="17">
                  <c:v>FI</c:v>
                </c:pt>
                <c:pt idx="18">
                  <c:v>SI</c:v>
                </c:pt>
                <c:pt idx="19">
                  <c:v>IT</c:v>
                </c:pt>
                <c:pt idx="20">
                  <c:v>DK</c:v>
                </c:pt>
                <c:pt idx="21">
                  <c:v>LV</c:v>
                </c:pt>
                <c:pt idx="22">
                  <c:v>NL</c:v>
                </c:pt>
                <c:pt idx="23">
                  <c:v>CY</c:v>
                </c:pt>
                <c:pt idx="24">
                  <c:v>LU</c:v>
                </c:pt>
                <c:pt idx="25">
                  <c:v>RO</c:v>
                </c:pt>
                <c:pt idx="26">
                  <c:v>HU</c:v>
                </c:pt>
                <c:pt idx="27">
                  <c:v>HR</c:v>
                </c:pt>
                <c:pt idx="28">
                  <c:v>GR</c:v>
                </c:pt>
              </c:strCache>
            </c:strRef>
          </c:cat>
          <c:val>
            <c:numRef>
              <c:f>'[20180124_fiscal_stance.xlsx]2016_2019'!$D$5:$D$33</c:f>
            </c:numRef>
          </c:val>
          <c:extLst>
            <c:ext xmlns:c16="http://schemas.microsoft.com/office/drawing/2014/chart" uri="{C3380CC4-5D6E-409C-BE32-E72D297353CC}">
              <c16:uniqueId val="{00000001-F748-4D23-AD9B-0F729DC19D9C}"/>
            </c:ext>
          </c:extLst>
        </c:ser>
        <c:ser>
          <c:idx val="2"/>
          <c:order val="2"/>
          <c:tx>
            <c:strRef>
              <c:f>'[20180124_fiscal_stance.xlsx]2016_2019'!$E$4</c:f>
              <c:strCache>
                <c:ptCount val="1"/>
                <c:pt idx="0">
                  <c:v>2018</c:v>
                </c:pt>
              </c:strCache>
            </c:strRef>
          </c:tx>
          <c:invertIfNegative val="0"/>
          <c:cat>
            <c:strRef>
              <c:f>'[20180124_fiscal_stance.xlsx]2016_2019'!$B$5:$B$33</c:f>
              <c:strCache>
                <c:ptCount val="29"/>
                <c:pt idx="0">
                  <c:v>GB</c:v>
                </c:pt>
                <c:pt idx="1">
                  <c:v>IE</c:v>
                </c:pt>
                <c:pt idx="2">
                  <c:v>SK</c:v>
                </c:pt>
                <c:pt idx="3">
                  <c:v>BE</c:v>
                </c:pt>
                <c:pt idx="4">
                  <c:v>DE</c:v>
                </c:pt>
                <c:pt idx="5">
                  <c:v>ES</c:v>
                </c:pt>
                <c:pt idx="6">
                  <c:v>AT</c:v>
                </c:pt>
                <c:pt idx="7">
                  <c:v>BG</c:v>
                </c:pt>
                <c:pt idx="8">
                  <c:v>EU (28)</c:v>
                </c:pt>
                <c:pt idx="9">
                  <c:v>PL</c:v>
                </c:pt>
                <c:pt idx="10">
                  <c:v>FR</c:v>
                </c:pt>
                <c:pt idx="11">
                  <c:v>SE</c:v>
                </c:pt>
                <c:pt idx="12">
                  <c:v>MT</c:v>
                </c:pt>
                <c:pt idx="13">
                  <c:v>CZ</c:v>
                </c:pt>
                <c:pt idx="14">
                  <c:v>EE</c:v>
                </c:pt>
                <c:pt idx="15">
                  <c:v>PT</c:v>
                </c:pt>
                <c:pt idx="16">
                  <c:v>LT</c:v>
                </c:pt>
                <c:pt idx="17">
                  <c:v>FI</c:v>
                </c:pt>
                <c:pt idx="18">
                  <c:v>SI</c:v>
                </c:pt>
                <c:pt idx="19">
                  <c:v>IT</c:v>
                </c:pt>
                <c:pt idx="20">
                  <c:v>DK</c:v>
                </c:pt>
                <c:pt idx="21">
                  <c:v>LV</c:v>
                </c:pt>
                <c:pt idx="22">
                  <c:v>NL</c:v>
                </c:pt>
                <c:pt idx="23">
                  <c:v>CY</c:v>
                </c:pt>
                <c:pt idx="24">
                  <c:v>LU</c:v>
                </c:pt>
                <c:pt idx="25">
                  <c:v>RO</c:v>
                </c:pt>
                <c:pt idx="26">
                  <c:v>HU</c:v>
                </c:pt>
                <c:pt idx="27">
                  <c:v>HR</c:v>
                </c:pt>
                <c:pt idx="28">
                  <c:v>GR</c:v>
                </c:pt>
              </c:strCache>
            </c:strRef>
          </c:cat>
          <c:val>
            <c:numRef>
              <c:f>'[20180124_fiscal_stance.xlsx]2016_2019'!$E$5:$E$33</c:f>
            </c:numRef>
          </c:val>
          <c:extLst>
            <c:ext xmlns:c16="http://schemas.microsoft.com/office/drawing/2014/chart" uri="{C3380CC4-5D6E-409C-BE32-E72D297353CC}">
              <c16:uniqueId val="{00000002-F748-4D23-AD9B-0F729DC19D9C}"/>
            </c:ext>
          </c:extLst>
        </c:ser>
        <c:ser>
          <c:idx val="3"/>
          <c:order val="3"/>
          <c:tx>
            <c:strRef>
              <c:f>'[20180124_fiscal_stance.xlsx]2016_2019'!$F$4</c:f>
              <c:strCache>
                <c:ptCount val="1"/>
                <c:pt idx="0">
                  <c:v>2019</c:v>
                </c:pt>
              </c:strCache>
            </c:strRef>
          </c:tx>
          <c:invertIfNegative val="0"/>
          <c:cat>
            <c:strRef>
              <c:f>'[20180124_fiscal_stance.xlsx]2016_2019'!$B$5:$B$33</c:f>
              <c:strCache>
                <c:ptCount val="29"/>
                <c:pt idx="0">
                  <c:v>GB</c:v>
                </c:pt>
                <c:pt idx="1">
                  <c:v>IE</c:v>
                </c:pt>
                <c:pt idx="2">
                  <c:v>SK</c:v>
                </c:pt>
                <c:pt idx="3">
                  <c:v>BE</c:v>
                </c:pt>
                <c:pt idx="4">
                  <c:v>DE</c:v>
                </c:pt>
                <c:pt idx="5">
                  <c:v>ES</c:v>
                </c:pt>
                <c:pt idx="6">
                  <c:v>AT</c:v>
                </c:pt>
                <c:pt idx="7">
                  <c:v>BG</c:v>
                </c:pt>
                <c:pt idx="8">
                  <c:v>EU (28)</c:v>
                </c:pt>
                <c:pt idx="9">
                  <c:v>PL</c:v>
                </c:pt>
                <c:pt idx="10">
                  <c:v>FR</c:v>
                </c:pt>
                <c:pt idx="11">
                  <c:v>SE</c:v>
                </c:pt>
                <c:pt idx="12">
                  <c:v>MT</c:v>
                </c:pt>
                <c:pt idx="13">
                  <c:v>CZ</c:v>
                </c:pt>
                <c:pt idx="14">
                  <c:v>EE</c:v>
                </c:pt>
                <c:pt idx="15">
                  <c:v>PT</c:v>
                </c:pt>
                <c:pt idx="16">
                  <c:v>LT</c:v>
                </c:pt>
                <c:pt idx="17">
                  <c:v>FI</c:v>
                </c:pt>
                <c:pt idx="18">
                  <c:v>SI</c:v>
                </c:pt>
                <c:pt idx="19">
                  <c:v>IT</c:v>
                </c:pt>
                <c:pt idx="20">
                  <c:v>DK</c:v>
                </c:pt>
                <c:pt idx="21">
                  <c:v>LV</c:v>
                </c:pt>
                <c:pt idx="22">
                  <c:v>NL</c:v>
                </c:pt>
                <c:pt idx="23">
                  <c:v>CY</c:v>
                </c:pt>
                <c:pt idx="24">
                  <c:v>LU</c:v>
                </c:pt>
                <c:pt idx="25">
                  <c:v>RO</c:v>
                </c:pt>
                <c:pt idx="26">
                  <c:v>HU</c:v>
                </c:pt>
                <c:pt idx="27">
                  <c:v>HR</c:v>
                </c:pt>
                <c:pt idx="28">
                  <c:v>GR</c:v>
                </c:pt>
              </c:strCache>
            </c:strRef>
          </c:cat>
          <c:val>
            <c:numRef>
              <c:f>'[20180124_fiscal_stance.xlsx]2016_2019'!$F$5:$F$33</c:f>
            </c:numRef>
          </c:val>
          <c:extLst>
            <c:ext xmlns:c16="http://schemas.microsoft.com/office/drawing/2014/chart" uri="{C3380CC4-5D6E-409C-BE32-E72D297353CC}">
              <c16:uniqueId val="{00000003-F748-4D23-AD9B-0F729DC19D9C}"/>
            </c:ext>
          </c:extLst>
        </c:ser>
        <c:ser>
          <c:idx val="4"/>
          <c:order val="4"/>
          <c:tx>
            <c:strRef>
              <c:f>'[20180124_fiscal_stance.xlsx]2016_2019'!$G$4</c:f>
              <c:strCache>
                <c:ptCount val="1"/>
                <c:pt idx="0">
                  <c:v>2016-2019</c:v>
                </c:pt>
              </c:strCache>
            </c:strRef>
          </c:tx>
          <c:spPr>
            <a:solidFill>
              <a:schemeClr val="bg1">
                <a:lumMod val="85000"/>
              </a:schemeClr>
            </a:solidFill>
          </c:spPr>
          <c:invertIfNegative val="0"/>
          <c:dPt>
            <c:idx val="8"/>
            <c:invertIfNegative val="0"/>
            <c:bubble3D val="0"/>
            <c:spPr>
              <a:pattFill prst="wdUpDiag">
                <a:fgClr>
                  <a:srgbClr val="002060"/>
                </a:fgClr>
                <a:bgClr>
                  <a:schemeClr val="bg1"/>
                </a:bgClr>
              </a:pattFill>
            </c:spPr>
            <c:extLst>
              <c:ext xmlns:c16="http://schemas.microsoft.com/office/drawing/2014/chart" uri="{C3380CC4-5D6E-409C-BE32-E72D297353CC}">
                <c16:uniqueId val="{00000005-F748-4D23-AD9B-0F729DC19D9C}"/>
              </c:ext>
            </c:extLst>
          </c:dPt>
          <c:dPt>
            <c:idx val="21"/>
            <c:invertIfNegative val="0"/>
            <c:bubble3D val="0"/>
            <c:spPr>
              <a:solidFill>
                <a:srgbClr val="FF0000"/>
              </a:solidFill>
            </c:spPr>
            <c:extLst>
              <c:ext xmlns:c16="http://schemas.microsoft.com/office/drawing/2014/chart" uri="{C3380CC4-5D6E-409C-BE32-E72D297353CC}">
                <c16:uniqueId val="{00000007-F748-4D23-AD9B-0F729DC19D9C}"/>
              </c:ext>
            </c:extLst>
          </c:dPt>
          <c:cat>
            <c:strRef>
              <c:f>'[20180124_fiscal_stance.xlsx]2016_2019'!$B$5:$B$33</c:f>
              <c:strCache>
                <c:ptCount val="29"/>
                <c:pt idx="0">
                  <c:v>GB</c:v>
                </c:pt>
                <c:pt idx="1">
                  <c:v>IE</c:v>
                </c:pt>
                <c:pt idx="2">
                  <c:v>SK</c:v>
                </c:pt>
                <c:pt idx="3">
                  <c:v>BE</c:v>
                </c:pt>
                <c:pt idx="4">
                  <c:v>DE</c:v>
                </c:pt>
                <c:pt idx="5">
                  <c:v>ES</c:v>
                </c:pt>
                <c:pt idx="6">
                  <c:v>AT</c:v>
                </c:pt>
                <c:pt idx="7">
                  <c:v>BG</c:v>
                </c:pt>
                <c:pt idx="8">
                  <c:v>EU (28)</c:v>
                </c:pt>
                <c:pt idx="9">
                  <c:v>PL</c:v>
                </c:pt>
                <c:pt idx="10">
                  <c:v>FR</c:v>
                </c:pt>
                <c:pt idx="11">
                  <c:v>SE</c:v>
                </c:pt>
                <c:pt idx="12">
                  <c:v>MT</c:v>
                </c:pt>
                <c:pt idx="13">
                  <c:v>CZ</c:v>
                </c:pt>
                <c:pt idx="14">
                  <c:v>EE</c:v>
                </c:pt>
                <c:pt idx="15">
                  <c:v>PT</c:v>
                </c:pt>
                <c:pt idx="16">
                  <c:v>LT</c:v>
                </c:pt>
                <c:pt idx="17">
                  <c:v>FI</c:v>
                </c:pt>
                <c:pt idx="18">
                  <c:v>SI</c:v>
                </c:pt>
                <c:pt idx="19">
                  <c:v>IT</c:v>
                </c:pt>
                <c:pt idx="20">
                  <c:v>DK</c:v>
                </c:pt>
                <c:pt idx="21">
                  <c:v>LV</c:v>
                </c:pt>
                <c:pt idx="22">
                  <c:v>NL</c:v>
                </c:pt>
                <c:pt idx="23">
                  <c:v>CY</c:v>
                </c:pt>
                <c:pt idx="24">
                  <c:v>LU</c:v>
                </c:pt>
                <c:pt idx="25">
                  <c:v>RO</c:v>
                </c:pt>
                <c:pt idx="26">
                  <c:v>HU</c:v>
                </c:pt>
                <c:pt idx="27">
                  <c:v>HR</c:v>
                </c:pt>
                <c:pt idx="28">
                  <c:v>GR</c:v>
                </c:pt>
              </c:strCache>
            </c:strRef>
          </c:cat>
          <c:val>
            <c:numRef>
              <c:f>'[20180124_fiscal_stance.xlsx]2016_2019'!$G$5:$G$33</c:f>
              <c:numCache>
                <c:formatCode>General</c:formatCode>
                <c:ptCount val="29"/>
                <c:pt idx="0">
                  <c:v>1.7278</c:v>
                </c:pt>
                <c:pt idx="1">
                  <c:v>1.4987000000000001</c:v>
                </c:pt>
                <c:pt idx="2">
                  <c:v>1.0085999999999999</c:v>
                </c:pt>
                <c:pt idx="3">
                  <c:v>-0.19740000000000002</c:v>
                </c:pt>
                <c:pt idx="4">
                  <c:v>-0.20850000000000035</c:v>
                </c:pt>
                <c:pt idx="5">
                  <c:v>-0.22139999999999993</c:v>
                </c:pt>
                <c:pt idx="6">
                  <c:v>-0.27589999999999992</c:v>
                </c:pt>
                <c:pt idx="7">
                  <c:v>-0.27610000000000001</c:v>
                </c:pt>
                <c:pt idx="8">
                  <c:v>-0.2802</c:v>
                </c:pt>
                <c:pt idx="9">
                  <c:v>-0.48140000000000005</c:v>
                </c:pt>
                <c:pt idx="10">
                  <c:v>-0.50420000000000009</c:v>
                </c:pt>
                <c:pt idx="11">
                  <c:v>-0.58450000000000002</c:v>
                </c:pt>
                <c:pt idx="12">
                  <c:v>-0.85630000000000006</c:v>
                </c:pt>
                <c:pt idx="13">
                  <c:v>-0.89019999999999999</c:v>
                </c:pt>
                <c:pt idx="14">
                  <c:v>-0.92290000000000005</c:v>
                </c:pt>
                <c:pt idx="15">
                  <c:v>-1.0826000000000002</c:v>
                </c:pt>
                <c:pt idx="16">
                  <c:v>-1.0861000000000001</c:v>
                </c:pt>
                <c:pt idx="17">
                  <c:v>-1.1581999999999999</c:v>
                </c:pt>
                <c:pt idx="18">
                  <c:v>-1.2016</c:v>
                </c:pt>
                <c:pt idx="19">
                  <c:v>-1.3803000000000001</c:v>
                </c:pt>
                <c:pt idx="20">
                  <c:v>-1.4016</c:v>
                </c:pt>
                <c:pt idx="21">
                  <c:v>-1.4207000000000001</c:v>
                </c:pt>
                <c:pt idx="22">
                  <c:v>-1.5526</c:v>
                </c:pt>
                <c:pt idx="23">
                  <c:v>-1.5921000000000003</c:v>
                </c:pt>
                <c:pt idx="24">
                  <c:v>-1.7555999999999998</c:v>
                </c:pt>
                <c:pt idx="25">
                  <c:v>-1.8528000000000002</c:v>
                </c:pt>
                <c:pt idx="26">
                  <c:v>-2.0774999999999997</c:v>
                </c:pt>
                <c:pt idx="27">
                  <c:v>-2.4996</c:v>
                </c:pt>
                <c:pt idx="28">
                  <c:v>-3.5813000000000006</c:v>
                </c:pt>
              </c:numCache>
            </c:numRef>
          </c:val>
          <c:extLst>
            <c:ext xmlns:c16="http://schemas.microsoft.com/office/drawing/2014/chart" uri="{C3380CC4-5D6E-409C-BE32-E72D297353CC}">
              <c16:uniqueId val="{00000008-F748-4D23-AD9B-0F729DC19D9C}"/>
            </c:ext>
          </c:extLst>
        </c:ser>
        <c:dLbls>
          <c:showLegendKey val="0"/>
          <c:showVal val="0"/>
          <c:showCatName val="0"/>
          <c:showSerName val="0"/>
          <c:showPercent val="0"/>
          <c:showBubbleSize val="0"/>
        </c:dLbls>
        <c:gapWidth val="150"/>
        <c:axId val="39854080"/>
        <c:axId val="39855616"/>
      </c:barChart>
      <c:lineChart>
        <c:grouping val="standard"/>
        <c:varyColors val="0"/>
        <c:ser>
          <c:idx val="5"/>
          <c:order val="5"/>
          <c:tx>
            <c:strRef>
              <c:f>'[20180124_fiscal_stance.xlsx]2016_2019'!$H$4</c:f>
              <c:strCache>
                <c:ptCount val="1"/>
                <c:pt idx="0">
                  <c:v>median tightening in EU countries, 2015-16</c:v>
                </c:pt>
              </c:strCache>
            </c:strRef>
          </c:tx>
          <c:spPr>
            <a:ln>
              <a:solidFill>
                <a:srgbClr val="002060"/>
              </a:solidFill>
            </a:ln>
          </c:spPr>
          <c:marker>
            <c:symbol val="none"/>
          </c:marker>
          <c:dLbls>
            <c:dLbl>
              <c:idx val="17"/>
              <c:layout>
                <c:manualLayout>
                  <c:x val="-0.48747583834676145"/>
                  <c:y val="-6.5536759377770037E-2"/>
                </c:manualLayout>
              </c:layout>
              <c:tx>
                <c:rich>
                  <a:bodyPr/>
                  <a:lstStyle/>
                  <a:p>
                    <a:r>
                      <a:rPr lang="en-US" sz="1000"/>
                      <a:t>2015.-16. ES valstu</a:t>
                    </a:r>
                    <a:r>
                      <a:rPr lang="en-US" sz="1000" baseline="0"/>
                      <a:t> mediāna: stingrākas bilances</a:t>
                    </a:r>
                    <a:endParaRPr lang="en-US"/>
                  </a:p>
                </c:rich>
              </c:tx>
              <c:showLegendKey val="0"/>
              <c:showVal val="0"/>
              <c:showCatName val="0"/>
              <c:showSerName val="1"/>
              <c:showPercent val="0"/>
              <c:showBubbleSize val="0"/>
              <c:extLst>
                <c:ext xmlns:c15="http://schemas.microsoft.com/office/drawing/2012/chart" uri="{CE6537A1-D6FC-4f65-9D91-7224C49458BB}">
                  <c15:layout>
                    <c:manualLayout>
                      <c:w val="0.23237275287074821"/>
                      <c:h val="0.11579575906858829"/>
                    </c:manualLayout>
                  </c15:layout>
                </c:ext>
                <c:ext xmlns:c16="http://schemas.microsoft.com/office/drawing/2014/chart" uri="{C3380CC4-5D6E-409C-BE32-E72D297353CC}">
                  <c16:uniqueId val="{00000009-F748-4D23-AD9B-0F729DC19D9C}"/>
                </c:ext>
              </c:extLst>
            </c:dLbl>
            <c:spPr>
              <a:noFill/>
              <a:ln>
                <a:noFill/>
              </a:ln>
              <a:effectLst/>
            </c:spPr>
            <c:txPr>
              <a:bodyPr/>
              <a:lstStyle/>
              <a:p>
                <a:pPr>
                  <a:defRPr sz="1000"/>
                </a:pPr>
                <a:endParaRPr lang="lv-LV"/>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'[20180124_fiscal_stance.xlsx]2016_2019'!$B$5:$B$33</c:f>
              <c:strCache>
                <c:ptCount val="29"/>
                <c:pt idx="0">
                  <c:v>GB</c:v>
                </c:pt>
                <c:pt idx="1">
                  <c:v>IE</c:v>
                </c:pt>
                <c:pt idx="2">
                  <c:v>SK</c:v>
                </c:pt>
                <c:pt idx="3">
                  <c:v>BE</c:v>
                </c:pt>
                <c:pt idx="4">
                  <c:v>DE</c:v>
                </c:pt>
                <c:pt idx="5">
                  <c:v>ES</c:v>
                </c:pt>
                <c:pt idx="6">
                  <c:v>AT</c:v>
                </c:pt>
                <c:pt idx="7">
                  <c:v>BG</c:v>
                </c:pt>
                <c:pt idx="8">
                  <c:v>EU (28)</c:v>
                </c:pt>
                <c:pt idx="9">
                  <c:v>PL</c:v>
                </c:pt>
                <c:pt idx="10">
                  <c:v>FR</c:v>
                </c:pt>
                <c:pt idx="11">
                  <c:v>SE</c:v>
                </c:pt>
                <c:pt idx="12">
                  <c:v>MT</c:v>
                </c:pt>
                <c:pt idx="13">
                  <c:v>CZ</c:v>
                </c:pt>
                <c:pt idx="14">
                  <c:v>EE</c:v>
                </c:pt>
                <c:pt idx="15">
                  <c:v>PT</c:v>
                </c:pt>
                <c:pt idx="16">
                  <c:v>LT</c:v>
                </c:pt>
                <c:pt idx="17">
                  <c:v>FI</c:v>
                </c:pt>
                <c:pt idx="18">
                  <c:v>SI</c:v>
                </c:pt>
                <c:pt idx="19">
                  <c:v>IT</c:v>
                </c:pt>
                <c:pt idx="20">
                  <c:v>DK</c:v>
                </c:pt>
                <c:pt idx="21">
                  <c:v>LV</c:v>
                </c:pt>
                <c:pt idx="22">
                  <c:v>NL</c:v>
                </c:pt>
                <c:pt idx="23">
                  <c:v>CY</c:v>
                </c:pt>
                <c:pt idx="24">
                  <c:v>LU</c:v>
                </c:pt>
                <c:pt idx="25">
                  <c:v>RO</c:v>
                </c:pt>
                <c:pt idx="26">
                  <c:v>HU</c:v>
                </c:pt>
                <c:pt idx="27">
                  <c:v>HR</c:v>
                </c:pt>
                <c:pt idx="28">
                  <c:v>GR</c:v>
                </c:pt>
              </c:strCache>
            </c:strRef>
          </c:cat>
          <c:val>
            <c:numRef>
              <c:f>'[20180124_fiscal_stance.xlsx]2016_2019'!$H$5:$H$33</c:f>
              <c:numCache>
                <c:formatCode>General</c:formatCode>
                <c:ptCount val="29"/>
                <c:pt idx="0">
                  <c:v>0.16949999999999998</c:v>
                </c:pt>
                <c:pt idx="1">
                  <c:v>0.16949999999999998</c:v>
                </c:pt>
                <c:pt idx="2">
                  <c:v>0.16949999999999998</c:v>
                </c:pt>
                <c:pt idx="3">
                  <c:v>0.16949999999999998</c:v>
                </c:pt>
                <c:pt idx="4">
                  <c:v>0.16949999999999998</c:v>
                </c:pt>
                <c:pt idx="5">
                  <c:v>0.16949999999999998</c:v>
                </c:pt>
                <c:pt idx="6">
                  <c:v>0.16949999999999998</c:v>
                </c:pt>
                <c:pt idx="7">
                  <c:v>0.16949999999999998</c:v>
                </c:pt>
                <c:pt idx="8">
                  <c:v>0.16949999999999998</c:v>
                </c:pt>
                <c:pt idx="9">
                  <c:v>0.16949999999999998</c:v>
                </c:pt>
                <c:pt idx="10">
                  <c:v>0.16949999999999998</c:v>
                </c:pt>
                <c:pt idx="11">
                  <c:v>0.16949999999999998</c:v>
                </c:pt>
                <c:pt idx="12">
                  <c:v>0.16949999999999998</c:v>
                </c:pt>
                <c:pt idx="13">
                  <c:v>0.16949999999999998</c:v>
                </c:pt>
                <c:pt idx="14">
                  <c:v>0.16949999999999998</c:v>
                </c:pt>
                <c:pt idx="15">
                  <c:v>0.16949999999999998</c:v>
                </c:pt>
                <c:pt idx="16">
                  <c:v>0.16949999999999998</c:v>
                </c:pt>
                <c:pt idx="17">
                  <c:v>0.16949999999999998</c:v>
                </c:pt>
                <c:pt idx="18">
                  <c:v>0.16949999999999998</c:v>
                </c:pt>
                <c:pt idx="19">
                  <c:v>0.16949999999999998</c:v>
                </c:pt>
                <c:pt idx="20">
                  <c:v>0.16949999999999998</c:v>
                </c:pt>
                <c:pt idx="21">
                  <c:v>0.16949999999999998</c:v>
                </c:pt>
                <c:pt idx="22">
                  <c:v>0.16949999999999998</c:v>
                </c:pt>
                <c:pt idx="23">
                  <c:v>0.16949999999999998</c:v>
                </c:pt>
                <c:pt idx="24">
                  <c:v>0.16949999999999998</c:v>
                </c:pt>
                <c:pt idx="25">
                  <c:v>0.16949999999999998</c:v>
                </c:pt>
                <c:pt idx="26">
                  <c:v>0.16949999999999998</c:v>
                </c:pt>
                <c:pt idx="27">
                  <c:v>0.16949999999999998</c:v>
                </c:pt>
                <c:pt idx="28">
                  <c:v>0.16949999999999998</c:v>
                </c:pt>
              </c:numCache>
            </c:numRef>
          </c:val>
          <c:smooth val="0"/>
          <c:extLst>
            <c:ext xmlns:c16="http://schemas.microsoft.com/office/drawing/2014/chart" uri="{C3380CC4-5D6E-409C-BE32-E72D297353CC}">
              <c16:uniqueId val="{0000000A-F748-4D23-AD9B-0F729DC19D9C}"/>
            </c:ext>
          </c:extLst>
        </c:ser>
        <c:ser>
          <c:idx val="6"/>
          <c:order val="6"/>
          <c:tx>
            <c:strRef>
              <c:f>'[20180124_fiscal_stance.xlsx]2016_2019'!$I$4</c:f>
              <c:strCache>
                <c:ptCount val="1"/>
                <c:pt idx="0">
                  <c:v>median easining in EU countries, 2017-19</c:v>
                </c:pt>
              </c:strCache>
            </c:strRef>
          </c:tx>
          <c:spPr>
            <a:ln>
              <a:solidFill>
                <a:srgbClr val="FF0000"/>
              </a:solidFill>
            </a:ln>
          </c:spPr>
          <c:marker>
            <c:symbol val="none"/>
          </c:marker>
          <c:dLbls>
            <c:dLbl>
              <c:idx val="4"/>
              <c:layout>
                <c:manualLayout>
                  <c:x val="-0.10563737101029114"/>
                  <c:y val="0.12771405119157719"/>
                </c:manualLayout>
              </c:layout>
              <c:tx>
                <c:rich>
                  <a:bodyPr wrap="square" lIns="38100" tIns="19050" rIns="38100" bIns="19050" anchor="ctr">
                    <a:noAutofit/>
                  </a:bodyPr>
                  <a:lstStyle/>
                  <a:p>
                    <a:pPr>
                      <a:defRPr sz="1100"/>
                    </a:pPr>
                    <a:r>
                      <a:rPr lang="lv-LV" sz="1100"/>
                      <a:t>2017.-19. ES valstu mediāna: vaļīgākas bilances</a:t>
                    </a:r>
                    <a:endParaRPr lang="lv-LV" sz="800"/>
                  </a:p>
                </c:rich>
              </c:tx>
              <c:spPr>
                <a:noFill/>
                <a:ln>
                  <a:noFill/>
                </a:ln>
                <a:effectLst/>
              </c:spPr>
              <c:showLegendKey val="0"/>
              <c:showVal val="0"/>
              <c:showCatName val="0"/>
              <c:showSerName val="1"/>
              <c:showPercent val="0"/>
              <c:showBubbleSize val="0"/>
              <c:extLst>
                <c:ext xmlns:c15="http://schemas.microsoft.com/office/drawing/2012/chart" uri="{CE6537A1-D6FC-4f65-9D91-7224C49458BB}">
                  <c15:layout>
                    <c:manualLayout>
                      <c:w val="0.24651017024195018"/>
                      <c:h val="0.1733016175738496"/>
                    </c:manualLayout>
                  </c15:layout>
                </c:ext>
                <c:ext xmlns:c16="http://schemas.microsoft.com/office/drawing/2014/chart" uri="{C3380CC4-5D6E-409C-BE32-E72D297353CC}">
                  <c16:uniqueId val="{0000000B-F748-4D23-AD9B-0F729DC19D9C}"/>
                </c:ext>
              </c:extLst>
            </c:dLbl>
            <c:spPr>
              <a:noFill/>
              <a:ln>
                <a:noFill/>
              </a:ln>
              <a:effectLst/>
            </c:spPr>
            <c:txPr>
              <a:bodyPr/>
              <a:lstStyle/>
              <a:p>
                <a:pPr>
                  <a:defRPr sz="1100"/>
                </a:pPr>
                <a:endParaRPr lang="lv-LV"/>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'[20180124_fiscal_stance.xlsx]2016_2019'!$B$5:$B$33</c:f>
              <c:strCache>
                <c:ptCount val="29"/>
                <c:pt idx="0">
                  <c:v>GB</c:v>
                </c:pt>
                <c:pt idx="1">
                  <c:v>IE</c:v>
                </c:pt>
                <c:pt idx="2">
                  <c:v>SK</c:v>
                </c:pt>
                <c:pt idx="3">
                  <c:v>BE</c:v>
                </c:pt>
                <c:pt idx="4">
                  <c:v>DE</c:v>
                </c:pt>
                <c:pt idx="5">
                  <c:v>ES</c:v>
                </c:pt>
                <c:pt idx="6">
                  <c:v>AT</c:v>
                </c:pt>
                <c:pt idx="7">
                  <c:v>BG</c:v>
                </c:pt>
                <c:pt idx="8">
                  <c:v>EU (28)</c:v>
                </c:pt>
                <c:pt idx="9">
                  <c:v>PL</c:v>
                </c:pt>
                <c:pt idx="10">
                  <c:v>FR</c:v>
                </c:pt>
                <c:pt idx="11">
                  <c:v>SE</c:v>
                </c:pt>
                <c:pt idx="12">
                  <c:v>MT</c:v>
                </c:pt>
                <c:pt idx="13">
                  <c:v>CZ</c:v>
                </c:pt>
                <c:pt idx="14">
                  <c:v>EE</c:v>
                </c:pt>
                <c:pt idx="15">
                  <c:v>PT</c:v>
                </c:pt>
                <c:pt idx="16">
                  <c:v>LT</c:v>
                </c:pt>
                <c:pt idx="17">
                  <c:v>FI</c:v>
                </c:pt>
                <c:pt idx="18">
                  <c:v>SI</c:v>
                </c:pt>
                <c:pt idx="19">
                  <c:v>IT</c:v>
                </c:pt>
                <c:pt idx="20">
                  <c:v>DK</c:v>
                </c:pt>
                <c:pt idx="21">
                  <c:v>LV</c:v>
                </c:pt>
                <c:pt idx="22">
                  <c:v>NL</c:v>
                </c:pt>
                <c:pt idx="23">
                  <c:v>CY</c:v>
                </c:pt>
                <c:pt idx="24">
                  <c:v>LU</c:v>
                </c:pt>
                <c:pt idx="25">
                  <c:v>RO</c:v>
                </c:pt>
                <c:pt idx="26">
                  <c:v>HU</c:v>
                </c:pt>
                <c:pt idx="27">
                  <c:v>HR</c:v>
                </c:pt>
                <c:pt idx="28">
                  <c:v>GR</c:v>
                </c:pt>
              </c:strCache>
            </c:strRef>
          </c:cat>
          <c:val>
            <c:numRef>
              <c:f>'[20180124_fiscal_stance.xlsx]2016_2019'!$I$5:$I$33</c:f>
              <c:numCache>
                <c:formatCode>General</c:formatCode>
                <c:ptCount val="29"/>
                <c:pt idx="0">
                  <c:v>-0.40949999999999998</c:v>
                </c:pt>
                <c:pt idx="1">
                  <c:v>-0.40949999999999998</c:v>
                </c:pt>
                <c:pt idx="2">
                  <c:v>-0.40949999999999998</c:v>
                </c:pt>
                <c:pt idx="3">
                  <c:v>-0.40949999999999998</c:v>
                </c:pt>
                <c:pt idx="4">
                  <c:v>-0.40949999999999998</c:v>
                </c:pt>
                <c:pt idx="5">
                  <c:v>-0.40949999999999998</c:v>
                </c:pt>
                <c:pt idx="6">
                  <c:v>-0.40949999999999998</c:v>
                </c:pt>
                <c:pt idx="7">
                  <c:v>-0.40949999999999998</c:v>
                </c:pt>
                <c:pt idx="8">
                  <c:v>-0.40949999999999998</c:v>
                </c:pt>
                <c:pt idx="9">
                  <c:v>-0.40949999999999998</c:v>
                </c:pt>
                <c:pt idx="10">
                  <c:v>-0.40949999999999998</c:v>
                </c:pt>
                <c:pt idx="11">
                  <c:v>-0.40949999999999998</c:v>
                </c:pt>
                <c:pt idx="12">
                  <c:v>-0.40949999999999998</c:v>
                </c:pt>
                <c:pt idx="13">
                  <c:v>-0.40949999999999998</c:v>
                </c:pt>
                <c:pt idx="14">
                  <c:v>-0.40949999999999998</c:v>
                </c:pt>
                <c:pt idx="15">
                  <c:v>-0.40949999999999998</c:v>
                </c:pt>
                <c:pt idx="16">
                  <c:v>-0.40949999999999998</c:v>
                </c:pt>
                <c:pt idx="17">
                  <c:v>-0.40949999999999998</c:v>
                </c:pt>
                <c:pt idx="18">
                  <c:v>-0.40949999999999998</c:v>
                </c:pt>
                <c:pt idx="19">
                  <c:v>-0.40949999999999998</c:v>
                </c:pt>
                <c:pt idx="20">
                  <c:v>-0.40949999999999998</c:v>
                </c:pt>
                <c:pt idx="21">
                  <c:v>-0.40949999999999998</c:v>
                </c:pt>
                <c:pt idx="22">
                  <c:v>-0.40949999999999998</c:v>
                </c:pt>
                <c:pt idx="23">
                  <c:v>-0.40949999999999998</c:v>
                </c:pt>
                <c:pt idx="24">
                  <c:v>-0.40949999999999998</c:v>
                </c:pt>
                <c:pt idx="25">
                  <c:v>-0.40949999999999998</c:v>
                </c:pt>
                <c:pt idx="26">
                  <c:v>-0.40949999999999998</c:v>
                </c:pt>
                <c:pt idx="27">
                  <c:v>-0.40949999999999998</c:v>
                </c:pt>
                <c:pt idx="28">
                  <c:v>-0.40949999999999998</c:v>
                </c:pt>
              </c:numCache>
            </c:numRef>
          </c:val>
          <c:smooth val="0"/>
          <c:extLst>
            <c:ext xmlns:c16="http://schemas.microsoft.com/office/drawing/2014/chart" uri="{C3380CC4-5D6E-409C-BE32-E72D297353CC}">
              <c16:uniqueId val="{0000000C-F748-4D23-AD9B-0F729DC19D9C}"/>
            </c:ext>
          </c:extLst>
        </c:ser>
        <c:dLbls>
          <c:showLegendKey val="0"/>
          <c:showVal val="0"/>
          <c:showCatName val="0"/>
          <c:showSerName val="0"/>
          <c:showPercent val="0"/>
          <c:showBubbleSize val="0"/>
        </c:dLbls>
        <c:marker val="1"/>
        <c:smooth val="0"/>
        <c:axId val="39854080"/>
        <c:axId val="39855616"/>
      </c:lineChart>
      <c:catAx>
        <c:axId val="39854080"/>
        <c:scaling>
          <c:orientation val="minMax"/>
        </c:scaling>
        <c:delete val="0"/>
        <c:axPos val="b"/>
        <c:numFmt formatCode="General" sourceLinked="0"/>
        <c:majorTickMark val="out"/>
        <c:minorTickMark val="none"/>
        <c:tickLblPos val="nextTo"/>
        <c:txPr>
          <a:bodyPr/>
          <a:lstStyle/>
          <a:p>
            <a:pPr>
              <a:defRPr sz="800"/>
            </a:pPr>
            <a:endParaRPr lang="lv-LV"/>
          </a:p>
        </c:txPr>
        <c:crossAx val="39855616"/>
        <c:crosses val="autoZero"/>
        <c:auto val="1"/>
        <c:lblAlgn val="ctr"/>
        <c:lblOffset val="100"/>
        <c:noMultiLvlLbl val="0"/>
      </c:catAx>
      <c:valAx>
        <c:axId val="39855616"/>
        <c:scaling>
          <c:orientation val="minMax"/>
        </c:scaling>
        <c:delete val="0"/>
        <c:axPos val="l"/>
        <c:majorGridlines/>
        <c:numFmt formatCode="General" sourceLinked="1"/>
        <c:majorTickMark val="out"/>
        <c:minorTickMark val="none"/>
        <c:tickLblPos val="nextTo"/>
        <c:txPr>
          <a:bodyPr/>
          <a:lstStyle/>
          <a:p>
            <a:pPr>
              <a:defRPr sz="800"/>
            </a:pPr>
            <a:endParaRPr lang="lv-LV"/>
          </a:p>
        </c:txPr>
        <c:crossAx val="39854080"/>
        <c:crosses val="autoZero"/>
        <c:crossBetween val="between"/>
      </c:valAx>
    </c:plotArea>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lv-LV"/>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0.01577</cdr:x>
      <cdr:y>0.05248</cdr:y>
    </cdr:from>
    <cdr:to>
      <cdr:x>0.21813</cdr:x>
      <cdr:y>0.16621</cdr:y>
    </cdr:to>
    <cdr:sp macro="" textlink="">
      <cdr:nvSpPr>
        <cdr:cNvPr id="2" name="TextBox 4"/>
        <cdr:cNvSpPr txBox="1"/>
      </cdr:nvSpPr>
      <cdr:spPr>
        <a:xfrm xmlns:a="http://schemas.openxmlformats.org/drawingml/2006/main">
          <a:off x="92213" y="158474"/>
          <a:ext cx="1183309" cy="34345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Procikliska fiskālā konsolidācija</a:t>
          </a:r>
        </a:p>
      </cdr:txBody>
    </cdr:sp>
  </cdr:relSizeAnchor>
  <cdr:relSizeAnchor xmlns:cdr="http://schemas.openxmlformats.org/drawingml/2006/chartDrawing">
    <cdr:from>
      <cdr:x>0.78347</cdr:x>
      <cdr:y>0.05522</cdr:y>
    </cdr:from>
    <cdr:to>
      <cdr:x>0.9915</cdr:x>
      <cdr:y>0.16895</cdr:y>
    </cdr:to>
    <cdr:sp macro="" textlink="">
      <cdr:nvSpPr>
        <cdr:cNvPr id="3" name="TextBox 4"/>
        <cdr:cNvSpPr txBox="1"/>
      </cdr:nvSpPr>
      <cdr:spPr>
        <a:xfrm xmlns:a="http://schemas.openxmlformats.org/drawingml/2006/main">
          <a:off x="4581387" y="166756"/>
          <a:ext cx="1216439" cy="34345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Pretcikliska fiskālā konsolidācija</a:t>
          </a:r>
        </a:p>
      </cdr:txBody>
    </cdr:sp>
  </cdr:relSizeAnchor>
  <cdr:relSizeAnchor xmlns:cdr="http://schemas.openxmlformats.org/drawingml/2006/chartDrawing">
    <cdr:from>
      <cdr:x>0.02852</cdr:x>
      <cdr:y>0.84238</cdr:y>
    </cdr:from>
    <cdr:to>
      <cdr:x>0.19263</cdr:x>
      <cdr:y>0.95612</cdr:y>
    </cdr:to>
    <cdr:sp macro="" textlink="">
      <cdr:nvSpPr>
        <cdr:cNvPr id="4" name="TextBox 4"/>
        <cdr:cNvSpPr txBox="1"/>
      </cdr:nvSpPr>
      <cdr:spPr>
        <a:xfrm xmlns:a="http://schemas.openxmlformats.org/drawingml/2006/main">
          <a:off x="166758" y="2543865"/>
          <a:ext cx="959678" cy="34345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Pretcikliska fiskālā ekspansija</a:t>
          </a:r>
        </a:p>
      </cdr:txBody>
    </cdr:sp>
  </cdr:relSizeAnchor>
  <cdr:relSizeAnchor xmlns:cdr="http://schemas.openxmlformats.org/drawingml/2006/chartDrawing">
    <cdr:from>
      <cdr:x>0.79339</cdr:x>
      <cdr:y>0.85061</cdr:y>
    </cdr:from>
    <cdr:to>
      <cdr:x>0.99575</cdr:x>
      <cdr:y>0.96434</cdr:y>
    </cdr:to>
    <cdr:sp macro="" textlink="">
      <cdr:nvSpPr>
        <cdr:cNvPr id="5" name="TextBox 4"/>
        <cdr:cNvSpPr txBox="1"/>
      </cdr:nvSpPr>
      <cdr:spPr>
        <a:xfrm xmlns:a="http://schemas.openxmlformats.org/drawingml/2006/main">
          <a:off x="4639365" y="2568713"/>
          <a:ext cx="1183309" cy="34345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Procikliska fiskālā ekspansija</a:t>
          </a:r>
        </a:p>
      </cdr:txBody>
    </cdr:sp>
  </cdr:relSizeAnchor>
  <cdr:relSizeAnchor xmlns:cdr="http://schemas.openxmlformats.org/drawingml/2006/chartDrawing">
    <cdr:from>
      <cdr:x>0.14608</cdr:x>
      <cdr:y>0.73268</cdr:y>
    </cdr:from>
    <cdr:to>
      <cdr:x>0.21813</cdr:x>
      <cdr:y>0.80527</cdr:y>
    </cdr:to>
    <cdr:sp macro="" textlink="">
      <cdr:nvSpPr>
        <cdr:cNvPr id="6" name="TextBox 4"/>
        <cdr:cNvSpPr txBox="1"/>
      </cdr:nvSpPr>
      <cdr:spPr>
        <a:xfrm xmlns:a="http://schemas.openxmlformats.org/drawingml/2006/main">
          <a:off x="854212" y="2212562"/>
          <a:ext cx="421309" cy="21921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2009</a:t>
          </a:r>
        </a:p>
      </cdr:txBody>
    </cdr:sp>
  </cdr:relSizeAnchor>
  <cdr:relSizeAnchor xmlns:cdr="http://schemas.openxmlformats.org/drawingml/2006/chartDrawing">
    <cdr:from>
      <cdr:x>0.11067</cdr:x>
      <cdr:y>0.59554</cdr:y>
    </cdr:from>
    <cdr:to>
      <cdr:x>0.18272</cdr:x>
      <cdr:y>0.66813</cdr:y>
    </cdr:to>
    <cdr:sp macro="" textlink="">
      <cdr:nvSpPr>
        <cdr:cNvPr id="7" name="TextBox 4"/>
        <cdr:cNvSpPr txBox="1"/>
      </cdr:nvSpPr>
      <cdr:spPr>
        <a:xfrm xmlns:a="http://schemas.openxmlformats.org/drawingml/2006/main">
          <a:off x="647147" y="1798432"/>
          <a:ext cx="421309" cy="21921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2010</a:t>
          </a:r>
        </a:p>
      </cdr:txBody>
    </cdr:sp>
  </cdr:relSizeAnchor>
  <cdr:relSizeAnchor xmlns:cdr="http://schemas.openxmlformats.org/drawingml/2006/chartDrawing">
    <cdr:from>
      <cdr:x>0.37696</cdr:x>
      <cdr:y>0.18413</cdr:y>
    </cdr:from>
    <cdr:to>
      <cdr:x>0.44901</cdr:x>
      <cdr:y>0.25672</cdr:y>
    </cdr:to>
    <cdr:sp macro="" textlink="">
      <cdr:nvSpPr>
        <cdr:cNvPr id="8" name="TextBox 4"/>
        <cdr:cNvSpPr txBox="1"/>
      </cdr:nvSpPr>
      <cdr:spPr>
        <a:xfrm xmlns:a="http://schemas.openxmlformats.org/drawingml/2006/main">
          <a:off x="2204277" y="556041"/>
          <a:ext cx="421309" cy="21921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2012</a:t>
          </a:r>
        </a:p>
      </cdr:txBody>
    </cdr:sp>
  </cdr:relSizeAnchor>
  <cdr:relSizeAnchor xmlns:cdr="http://schemas.openxmlformats.org/drawingml/2006/chartDrawing">
    <cdr:from>
      <cdr:x>0.49594</cdr:x>
      <cdr:y>0.07716</cdr:y>
    </cdr:from>
    <cdr:to>
      <cdr:x>0.56799</cdr:x>
      <cdr:y>0.14975</cdr:y>
    </cdr:to>
    <cdr:sp macro="" textlink="">
      <cdr:nvSpPr>
        <cdr:cNvPr id="9" name="TextBox 4"/>
        <cdr:cNvSpPr txBox="1"/>
      </cdr:nvSpPr>
      <cdr:spPr>
        <a:xfrm xmlns:a="http://schemas.openxmlformats.org/drawingml/2006/main">
          <a:off x="2900016" y="233019"/>
          <a:ext cx="421309" cy="21921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1997</a:t>
          </a:r>
        </a:p>
      </cdr:txBody>
    </cdr:sp>
  </cdr:relSizeAnchor>
  <cdr:relSizeAnchor xmlns:cdr="http://schemas.openxmlformats.org/drawingml/2006/chartDrawing">
    <cdr:from>
      <cdr:x>0.68999</cdr:x>
      <cdr:y>0.70799</cdr:y>
    </cdr:from>
    <cdr:to>
      <cdr:x>0.76204</cdr:x>
      <cdr:y>0.78058</cdr:y>
    </cdr:to>
    <cdr:sp macro="" textlink="">
      <cdr:nvSpPr>
        <cdr:cNvPr id="10" name="TextBox 4"/>
        <cdr:cNvSpPr txBox="1"/>
      </cdr:nvSpPr>
      <cdr:spPr>
        <a:xfrm xmlns:a="http://schemas.openxmlformats.org/drawingml/2006/main">
          <a:off x="4034734" y="2138018"/>
          <a:ext cx="421309" cy="21921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2006</a:t>
          </a:r>
        </a:p>
      </cdr:txBody>
    </cdr:sp>
  </cdr:relSizeAnchor>
  <cdr:relSizeAnchor xmlns:cdr="http://schemas.openxmlformats.org/drawingml/2006/chartDrawing">
    <cdr:from>
      <cdr:x>0.57101</cdr:x>
      <cdr:y>0.84238</cdr:y>
    </cdr:from>
    <cdr:to>
      <cdr:x>0.64306</cdr:x>
      <cdr:y>0.91498</cdr:y>
    </cdr:to>
    <cdr:sp macro="" textlink="">
      <cdr:nvSpPr>
        <cdr:cNvPr id="11" name="TextBox 4"/>
        <cdr:cNvSpPr txBox="1"/>
      </cdr:nvSpPr>
      <cdr:spPr>
        <a:xfrm xmlns:a="http://schemas.openxmlformats.org/drawingml/2006/main">
          <a:off x="3338994" y="2543865"/>
          <a:ext cx="421309" cy="21921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2008</a:t>
          </a:r>
        </a:p>
      </cdr:txBody>
    </cdr:sp>
  </cdr:relSizeAnchor>
  <cdr:relSizeAnchor xmlns:cdr="http://schemas.openxmlformats.org/drawingml/2006/chartDrawing">
    <cdr:from>
      <cdr:x>0.8033</cdr:x>
      <cdr:y>0.77382</cdr:y>
    </cdr:from>
    <cdr:to>
      <cdr:x>0.87535</cdr:x>
      <cdr:y>0.84641</cdr:y>
    </cdr:to>
    <cdr:sp macro="" textlink="">
      <cdr:nvSpPr>
        <cdr:cNvPr id="12" name="TextBox 4"/>
        <cdr:cNvSpPr txBox="1"/>
      </cdr:nvSpPr>
      <cdr:spPr>
        <a:xfrm xmlns:a="http://schemas.openxmlformats.org/drawingml/2006/main">
          <a:off x="4697342" y="2336801"/>
          <a:ext cx="421309" cy="21921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2007</a:t>
          </a:r>
        </a:p>
      </cdr:txBody>
    </cdr:sp>
  </cdr:relSizeAnchor>
  <cdr:relSizeAnchor xmlns:cdr="http://schemas.openxmlformats.org/drawingml/2006/chartDrawing">
    <cdr:from>
      <cdr:x>0.55382</cdr:x>
      <cdr:y>0.40979</cdr:y>
    </cdr:from>
    <cdr:to>
      <cdr:x>0.62587</cdr:x>
      <cdr:y>0.48238</cdr:y>
    </cdr:to>
    <cdr:sp macro="" textlink="">
      <cdr:nvSpPr>
        <cdr:cNvPr id="13" name="TextBox 4"/>
        <cdr:cNvSpPr txBox="1"/>
      </cdr:nvSpPr>
      <cdr:spPr>
        <a:xfrm xmlns:a="http://schemas.openxmlformats.org/drawingml/2006/main">
          <a:off x="3214666" y="1204616"/>
          <a:ext cx="418215" cy="21338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2017</a:t>
          </a:r>
        </a:p>
      </cdr:txBody>
    </cdr:sp>
  </cdr:relSizeAnchor>
  <cdr:relSizeAnchor xmlns:cdr="http://schemas.openxmlformats.org/drawingml/2006/chartDrawing">
    <cdr:from>
      <cdr:x>0.47548</cdr:x>
      <cdr:y>0.31106</cdr:y>
    </cdr:from>
    <cdr:to>
      <cdr:x>0.54753</cdr:x>
      <cdr:y>0.38365</cdr:y>
    </cdr:to>
    <cdr:sp macro="" textlink="">
      <cdr:nvSpPr>
        <cdr:cNvPr id="14" name="TextBox 4"/>
        <cdr:cNvSpPr txBox="1"/>
      </cdr:nvSpPr>
      <cdr:spPr>
        <a:xfrm xmlns:a="http://schemas.openxmlformats.org/drawingml/2006/main">
          <a:off x="2759911" y="914389"/>
          <a:ext cx="418214" cy="21338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2014</a:t>
          </a:r>
        </a:p>
      </cdr:txBody>
    </cdr:sp>
  </cdr:relSizeAnchor>
  <cdr:relSizeAnchor xmlns:cdr="http://schemas.openxmlformats.org/drawingml/2006/chartDrawing">
    <cdr:from>
      <cdr:x>0.51023</cdr:x>
      <cdr:y>0.25124</cdr:y>
    </cdr:from>
    <cdr:to>
      <cdr:x>0.58228</cdr:x>
      <cdr:y>0.32383</cdr:y>
    </cdr:to>
    <cdr:sp macro="" textlink="">
      <cdr:nvSpPr>
        <cdr:cNvPr id="15" name="TextBox 4"/>
        <cdr:cNvSpPr txBox="1"/>
      </cdr:nvSpPr>
      <cdr:spPr>
        <a:xfrm xmlns:a="http://schemas.openxmlformats.org/drawingml/2006/main">
          <a:off x="2968387" y="741847"/>
          <a:ext cx="419165" cy="21434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2016</a:t>
          </a:r>
        </a:p>
      </cdr:txBody>
    </cdr:sp>
  </cdr:relSizeAnchor>
  <cdr:relSizeAnchor xmlns:cdr="http://schemas.openxmlformats.org/drawingml/2006/chartDrawing">
    <cdr:from>
      <cdr:x>0.48898</cdr:x>
      <cdr:y>0.41786</cdr:y>
    </cdr:from>
    <cdr:to>
      <cdr:x>0.56103</cdr:x>
      <cdr:y>0.49045</cdr:y>
    </cdr:to>
    <cdr:sp macro="" textlink="">
      <cdr:nvSpPr>
        <cdr:cNvPr id="16" name="TextBox 4"/>
        <cdr:cNvSpPr txBox="1"/>
      </cdr:nvSpPr>
      <cdr:spPr>
        <a:xfrm xmlns:a="http://schemas.openxmlformats.org/drawingml/2006/main">
          <a:off x="2838303" y="1228317"/>
          <a:ext cx="418215" cy="21338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lv-LV" sz="800">
              <a:latin typeface="Times New Roman" panose="02020603050405020304" pitchFamily="18" charset="0"/>
              <a:cs typeface="Times New Roman" panose="02020603050405020304" pitchFamily="18" charset="0"/>
            </a:rPr>
            <a:t>2019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F4DDDB-FFB6-41DA-9A3A-51FF372C0965}" type="datetimeFigureOut">
              <a:rPr lang="lv-LV" smtClean="0"/>
              <a:t>09.04.2018</a:t>
            </a:fld>
            <a:endParaRPr lang="lv-LV"/>
          </a:p>
        </p:txBody>
      </p:sp>
      <p:sp>
        <p:nvSpPr>
          <p:cNvPr id="4" name="Kājenes vietturis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0F17D2-B5BF-43E6-BD97-538359FD63AB}" type="slidenum">
              <a:rPr lang="lv-LV" smtClean="0"/>
              <a:t>‹#›</a:t>
            </a:fld>
            <a:endParaRPr lang="lv-LV"/>
          </a:p>
        </p:txBody>
      </p:sp>
    </p:spTree>
    <p:extLst>
      <p:ext uri="{BB962C8B-B14F-4D97-AF65-F5344CB8AC3E}">
        <p14:creationId xmlns:p14="http://schemas.microsoft.com/office/powerpoint/2010/main" val="1052175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D0A51-63A0-424A-845B-13667A6F5FBB}" type="datetimeFigureOut">
              <a:rPr lang="lv-LV" smtClean="0"/>
              <a:t>09.04.2018</a:t>
            </a:fld>
            <a:endParaRPr lang="lv-LV"/>
          </a:p>
        </p:txBody>
      </p:sp>
      <p:sp>
        <p:nvSpPr>
          <p:cNvPr id="4" name="Slaida attēla vietturi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C986D2-A979-4166-A81C-5952FB15E8C8}" type="slidenum">
              <a:rPr lang="lv-LV" smtClean="0"/>
              <a:t>‹#›</a:t>
            </a:fld>
            <a:endParaRPr lang="lv-LV"/>
          </a:p>
        </p:txBody>
      </p:sp>
    </p:spTree>
    <p:extLst>
      <p:ext uri="{BB962C8B-B14F-4D97-AF65-F5344CB8AC3E}">
        <p14:creationId xmlns:p14="http://schemas.microsoft.com/office/powerpoint/2010/main" val="243100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326103"/>
            <a:ext cx="9144000" cy="1360321"/>
          </a:xfrm>
        </p:spPr>
        <p:txBody>
          <a:bodyPr anchor="b">
            <a:normAutofit/>
          </a:bodyPr>
          <a:lstStyle>
            <a:lvl1pPr algn="ctr">
              <a:defRPr sz="5400"/>
            </a:lvl1pPr>
          </a:lstStyle>
          <a:p>
            <a:r>
              <a:rPr lang="lv-LV"/>
              <a:t>Rediģēt šablona virsraksta stilu</a:t>
            </a:r>
          </a:p>
        </p:txBody>
      </p:sp>
      <p:sp>
        <p:nvSpPr>
          <p:cNvPr id="3" name="Apakšvirsraksts 2"/>
          <p:cNvSpPr>
            <a:spLocks noGrp="1"/>
          </p:cNvSpPr>
          <p:nvPr>
            <p:ph type="subTitle" idx="1"/>
          </p:nvPr>
        </p:nvSpPr>
        <p:spPr>
          <a:xfrm>
            <a:off x="1524000" y="37785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p:cNvSpPr>
            <a:spLocks noGrp="1"/>
          </p:cNvSpPr>
          <p:nvPr>
            <p:ph type="dt" sz="half" idx="10"/>
          </p:nvPr>
        </p:nvSpPr>
        <p:spPr>
          <a:xfrm>
            <a:off x="5346032" y="6356350"/>
            <a:ext cx="1499937" cy="365125"/>
          </a:xfrm>
        </p:spPr>
        <p:txBody>
          <a:bodyPr/>
          <a:lstStyle>
            <a:lvl1pPr algn="ctr">
              <a:defRPr/>
            </a:lvl1pPr>
          </a:lstStyle>
          <a:p>
            <a:fld id="{AACF8588-64BF-4344-96A4-E9662A4051CF}" type="datetime1">
              <a:rPr lang="lv-LV" smtClean="0"/>
              <a:t>09.04.2018</a:t>
            </a:fld>
            <a:endParaRPr lang="lv-LV"/>
          </a:p>
        </p:txBody>
      </p:sp>
      <p:sp>
        <p:nvSpPr>
          <p:cNvPr id="7" name="Rectangle 7"/>
          <p:cNvSpPr/>
          <p:nvPr userDrawn="1"/>
        </p:nvSpPr>
        <p:spPr>
          <a:xfrm>
            <a:off x="0" y="0"/>
            <a:ext cx="1968500" cy="1536700"/>
          </a:xfrm>
          <a:prstGeom prst="rect">
            <a:avLst/>
          </a:prstGeom>
          <a:solidFill>
            <a:srgbClr val="FFFF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a:p>
        </p:txBody>
      </p:sp>
      <p:pic>
        <p:nvPicPr>
          <p:cNvPr id="6" name="Attēls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24425" y="0"/>
            <a:ext cx="2343150" cy="2066925"/>
          </a:xfrm>
          <a:prstGeom prst="rect">
            <a:avLst/>
          </a:prstGeom>
        </p:spPr>
      </p:pic>
    </p:spTree>
    <p:extLst>
      <p:ext uri="{BB962C8B-B14F-4D97-AF65-F5344CB8AC3E}">
        <p14:creationId xmlns:p14="http://schemas.microsoft.com/office/powerpoint/2010/main" val="97980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78C70420-D333-4355-9204-B111B2478732}" type="datetime1">
              <a:rPr lang="lv-LV" smtClean="0"/>
              <a:t>09.04.2018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64722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2189746" y="1709738"/>
            <a:ext cx="9157703" cy="2852737"/>
          </a:xfrm>
        </p:spPr>
        <p:txBody>
          <a:bodyPr anchor="b"/>
          <a:lstStyle>
            <a:lvl1pPr>
              <a:defRPr sz="6000"/>
            </a:lvl1pPr>
          </a:lstStyle>
          <a:p>
            <a:r>
              <a:rPr lang="lv-LV"/>
              <a:t>Rediģēt šablona virsraksta stilu</a:t>
            </a:r>
          </a:p>
        </p:txBody>
      </p:sp>
      <p:sp>
        <p:nvSpPr>
          <p:cNvPr id="3" name="Teksta vietturis 2"/>
          <p:cNvSpPr>
            <a:spLocks noGrp="1"/>
          </p:cNvSpPr>
          <p:nvPr>
            <p:ph type="body" idx="1"/>
          </p:nvPr>
        </p:nvSpPr>
        <p:spPr>
          <a:xfrm>
            <a:off x="2189746" y="4589463"/>
            <a:ext cx="915770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fld id="{1EC4E63C-FE13-41E8-ACB6-6386864BC071}" type="datetime1">
              <a:rPr lang="lv-LV" smtClean="0"/>
              <a:t>09.04.2018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101539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2189746" y="1825625"/>
            <a:ext cx="4588043"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946232" y="1825625"/>
            <a:ext cx="4407568"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p>
            <a:fld id="{6260290B-35D6-4C3A-BFBD-758CE31A7359}" type="datetime1">
              <a:rPr lang="lv-LV" smtClean="0"/>
              <a:t>09.04.2018</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415499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2189748" y="365125"/>
            <a:ext cx="9165640" cy="1325563"/>
          </a:xfrm>
        </p:spPr>
        <p:txBody>
          <a:bodyPr/>
          <a:lstStyle/>
          <a:p>
            <a:r>
              <a:rPr lang="lv-LV"/>
              <a:t>Rediģēt šablona virsraksta stilu</a:t>
            </a:r>
          </a:p>
        </p:txBody>
      </p:sp>
      <p:sp>
        <p:nvSpPr>
          <p:cNvPr id="3" name="Teksta vietturis 2"/>
          <p:cNvSpPr>
            <a:spLocks noGrp="1"/>
          </p:cNvSpPr>
          <p:nvPr>
            <p:ph type="body" idx="1"/>
          </p:nvPr>
        </p:nvSpPr>
        <p:spPr>
          <a:xfrm>
            <a:off x="2189747" y="1681163"/>
            <a:ext cx="4692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Satura vietturis 3"/>
          <p:cNvSpPr>
            <a:spLocks noGrp="1"/>
          </p:cNvSpPr>
          <p:nvPr>
            <p:ph sz="half" idx="2"/>
          </p:nvPr>
        </p:nvSpPr>
        <p:spPr>
          <a:xfrm>
            <a:off x="2189747" y="2505075"/>
            <a:ext cx="4692316"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6978316" y="1681163"/>
            <a:ext cx="437707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Satura vietturis 5"/>
          <p:cNvSpPr>
            <a:spLocks noGrp="1"/>
          </p:cNvSpPr>
          <p:nvPr>
            <p:ph sz="quarter" idx="4"/>
          </p:nvPr>
        </p:nvSpPr>
        <p:spPr>
          <a:xfrm>
            <a:off x="6978316" y="2505075"/>
            <a:ext cx="4377071" cy="36845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p:cNvSpPr>
            <a:spLocks noGrp="1"/>
          </p:cNvSpPr>
          <p:nvPr>
            <p:ph type="dt" sz="half" idx="10"/>
          </p:nvPr>
        </p:nvSpPr>
        <p:spPr/>
        <p:txBody>
          <a:bodyPr/>
          <a:lstStyle/>
          <a:p>
            <a:fld id="{A33B1A0A-F568-4732-9A48-9CF924E3C94B}" type="datetime1">
              <a:rPr lang="lv-LV" smtClean="0"/>
              <a:t>09.04.2018</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59394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p>
            <a:fld id="{FC063ABA-D30E-46BE-938C-50D1FF2F37C1}" type="datetime1">
              <a:rPr lang="lv-LV" smtClean="0"/>
              <a:t>09.04.2018</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65329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561EFEAF-FBC9-46A0-B9E6-4BE5008E722A}" type="datetime1">
              <a:rPr lang="lv-LV" smtClean="0"/>
              <a:t>09.04.2018</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18826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6858873F-C04A-49FE-9E1D-8E59B219C3AC}" type="datetime1">
              <a:rPr lang="lv-LV" smtClean="0"/>
              <a:t>09.04.2018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298000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2189747" y="365125"/>
            <a:ext cx="9164053" cy="1019175"/>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p:cNvSpPr>
            <a:spLocks noGrp="1"/>
          </p:cNvSpPr>
          <p:nvPr>
            <p:ph type="body" idx="1"/>
          </p:nvPr>
        </p:nvSpPr>
        <p:spPr>
          <a:xfrm>
            <a:off x="2189747" y="1604211"/>
            <a:ext cx="9164053" cy="4572752"/>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2"/>
          </p:nvPr>
        </p:nvSpPr>
        <p:spPr>
          <a:xfrm>
            <a:off x="2189747" y="6356350"/>
            <a:ext cx="14999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C06C7-1AD2-4D8E-B4FE-15663E8BFD42}" type="datetime1">
              <a:rPr lang="lv-LV" smtClean="0"/>
              <a:t>09.04.2018</a:t>
            </a:fld>
            <a:endParaRPr lang="lv-LV"/>
          </a:p>
        </p:txBody>
      </p:sp>
      <p:sp>
        <p:nvSpPr>
          <p:cNvPr id="5" name="Kājenes vietturis 4"/>
          <p:cNvSpPr>
            <a:spLocks noGrp="1"/>
          </p:cNvSpPr>
          <p:nvPr>
            <p:ph type="ftr" sz="quarter" idx="3"/>
          </p:nvPr>
        </p:nvSpPr>
        <p:spPr>
          <a:xfrm>
            <a:off x="3938337" y="6356350"/>
            <a:ext cx="6432884"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10627894" y="6356350"/>
            <a:ext cx="7259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2C14F-654A-48BF-A324-8B07BD5B5F7F}" type="slidenum">
              <a:rPr lang="lv-LV" smtClean="0"/>
              <a:t>‹#›</a:t>
            </a:fld>
            <a:endParaRPr lang="lv-LV"/>
          </a:p>
        </p:txBody>
      </p:sp>
      <p:pic>
        <p:nvPicPr>
          <p:cNvPr id="9" name="Attēls 8"/>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85137" y="1"/>
            <a:ext cx="1569299" cy="1384300"/>
          </a:xfrm>
          <a:prstGeom prst="rect">
            <a:avLst/>
          </a:prstGeom>
        </p:spPr>
      </p:pic>
    </p:spTree>
    <p:extLst>
      <p:ext uri="{BB962C8B-B14F-4D97-AF65-F5344CB8AC3E}">
        <p14:creationId xmlns:p14="http://schemas.microsoft.com/office/powerpoint/2010/main" val="1855491237"/>
      </p:ext>
    </p:extLst>
  </p:cSld>
  <p:clrMap bg1="lt1" tx1="dk1" bg2="lt2" tx2="dk2" accent1="accent1" accent2="accent2" accent3="accent3" accent4="accent4" accent5="accent5" accent6="accent6" hlink="hlink" folHlink="folHlink"/>
  <p:sldLayoutIdLst>
    <p:sldLayoutId id="2147484996" r:id="rId1"/>
    <p:sldLayoutId id="2147484997" r:id="rId2"/>
    <p:sldLayoutId id="2147484998" r:id="rId3"/>
    <p:sldLayoutId id="2147484999" r:id="rId4"/>
    <p:sldLayoutId id="2147485000" r:id="rId5"/>
    <p:sldLayoutId id="2147485001" r:id="rId6"/>
    <p:sldLayoutId id="2147485002" r:id="rId7"/>
    <p:sldLayoutId id="2147485003" r:id="rId8"/>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680666"/>
            <a:ext cx="9144000" cy="1360321"/>
          </a:xfrm>
        </p:spPr>
        <p:txBody>
          <a:bodyPr>
            <a:noAutofit/>
          </a:bodyPr>
          <a:lstStyle/>
          <a:p>
            <a:r>
              <a:rPr lang="lv-LV" sz="3600" dirty="0"/>
              <a:t>Viedoklis par Latvijas Stabilitātes </a:t>
            </a:r>
            <a:r>
              <a:rPr lang="lv-LV" sz="3600" dirty="0" smtClean="0"/>
              <a:t>programmu </a:t>
            </a:r>
            <a:r>
              <a:rPr lang="lv-LV" sz="3600" dirty="0"/>
              <a:t>2018</a:t>
            </a:r>
            <a:r>
              <a:rPr lang="lv-LV" sz="3600" dirty="0" smtClean="0"/>
              <a:t>.-2021</a:t>
            </a:r>
            <a:r>
              <a:rPr lang="lv-LV" sz="3600" dirty="0"/>
              <a:t>. gadam</a:t>
            </a:r>
          </a:p>
        </p:txBody>
      </p:sp>
      <p:sp>
        <p:nvSpPr>
          <p:cNvPr id="4" name="Datuma vietturis 3"/>
          <p:cNvSpPr>
            <a:spLocks noGrp="1"/>
          </p:cNvSpPr>
          <p:nvPr>
            <p:ph type="dt" sz="half" idx="10"/>
          </p:nvPr>
        </p:nvSpPr>
        <p:spPr/>
        <p:txBody>
          <a:bodyPr/>
          <a:lstStyle/>
          <a:p>
            <a:r>
              <a:rPr lang="lv-LV"/>
              <a:t>10.04.2018</a:t>
            </a:r>
          </a:p>
        </p:txBody>
      </p:sp>
    </p:spTree>
    <p:extLst>
      <p:ext uri="{BB962C8B-B14F-4D97-AF65-F5344CB8AC3E}">
        <p14:creationId xmlns:p14="http://schemas.microsoft.com/office/powerpoint/2010/main" val="232757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FB7EC28-A5F2-40AB-9E77-3EA3FF30821D}"/>
              </a:ext>
            </a:extLst>
          </p:cNvPr>
          <p:cNvSpPr>
            <a:spLocks noGrp="1"/>
          </p:cNvSpPr>
          <p:nvPr>
            <p:ph type="title"/>
          </p:nvPr>
        </p:nvSpPr>
        <p:spPr/>
        <p:txBody>
          <a:bodyPr/>
          <a:lstStyle/>
          <a:p>
            <a:r>
              <a:rPr lang="lv-LV">
                <a:cs typeface="Calibri Light"/>
              </a:rPr>
              <a:t>Kopsavilkums</a:t>
            </a:r>
            <a:endParaRPr lang="lv-LV"/>
          </a:p>
        </p:txBody>
      </p:sp>
      <p:sp>
        <p:nvSpPr>
          <p:cNvPr id="3" name="Satura vietturis 2">
            <a:extLst>
              <a:ext uri="{FF2B5EF4-FFF2-40B4-BE49-F238E27FC236}">
                <a16:creationId xmlns:a16="http://schemas.microsoft.com/office/drawing/2014/main" id="{473494FE-B40B-4BA9-AA06-B20D25DF0256}"/>
              </a:ext>
            </a:extLst>
          </p:cNvPr>
          <p:cNvSpPr>
            <a:spLocks noGrp="1"/>
          </p:cNvSpPr>
          <p:nvPr>
            <p:ph idx="1"/>
          </p:nvPr>
        </p:nvSpPr>
        <p:spPr/>
        <p:txBody>
          <a:bodyPr vert="horz" lIns="91440" tIns="45720" rIns="91440" bIns="45720" rtlCol="0" anchor="t">
            <a:normAutofit/>
          </a:bodyPr>
          <a:lstStyle/>
          <a:p>
            <a:r>
              <a:rPr lang="lv" dirty="0">
                <a:cs typeface="Calibri"/>
              </a:rPr>
              <a:t>Padomes vērtējums par fiskālajiem nosacījumiem sakrīt ar Finanšu ministrijas novērtējumu, kā arī pozitīvi jāatzīmē būtiskie uzlabojumi makroekonomikas scenāriju analīzē un arī nospraustie mērķi samazināt vispārējās valdības parādu līdz 36% no IKP.</a:t>
            </a:r>
            <a:endParaRPr lang="lv-LV" dirty="0">
              <a:cs typeface="Calibri"/>
            </a:endParaRPr>
          </a:p>
          <a:p>
            <a:r>
              <a:rPr lang="lv" dirty="0">
                <a:cs typeface="Calibri"/>
              </a:rPr>
              <a:t>Padome uzskata, ka </a:t>
            </a:r>
            <a:r>
              <a:rPr lang="lv" dirty="0" smtClean="0">
                <a:cs typeface="Calibri"/>
              </a:rPr>
              <a:t>fiskālās </a:t>
            </a:r>
            <a:r>
              <a:rPr lang="lv" dirty="0">
                <a:cs typeface="Calibri"/>
              </a:rPr>
              <a:t>ekspansijas apmēri neatbilst ekonomiskās izaugsmes cikla fāzei, lai gan juridiski Fiskālās disciplīnas likuma prasības netiek pārkāptas.</a:t>
            </a:r>
            <a:endParaRPr lang="lv-LV" dirty="0"/>
          </a:p>
          <a:p>
            <a:endParaRPr lang="lv-LV" dirty="0">
              <a:cs typeface="Calibri"/>
            </a:endParaRPr>
          </a:p>
        </p:txBody>
      </p:sp>
      <p:sp>
        <p:nvSpPr>
          <p:cNvPr id="4" name="Datuma vietturis 3">
            <a:extLst>
              <a:ext uri="{FF2B5EF4-FFF2-40B4-BE49-F238E27FC236}">
                <a16:creationId xmlns:a16="http://schemas.microsoft.com/office/drawing/2014/main" id="{7979CBB6-EBEC-489F-A8F8-D9FD262A6313}"/>
              </a:ext>
            </a:extLst>
          </p:cNvPr>
          <p:cNvSpPr>
            <a:spLocks noGrp="1"/>
          </p:cNvSpPr>
          <p:nvPr>
            <p:ph type="dt" sz="half" idx="10"/>
          </p:nvPr>
        </p:nvSpPr>
        <p:spPr/>
        <p:txBody>
          <a:bodyPr/>
          <a:lstStyle/>
          <a:p>
            <a:r>
              <a:rPr lang="lv-LV" dirty="0" smtClean="0"/>
              <a:t>10.04.2018</a:t>
            </a:r>
            <a:endParaRPr lang="lv-LV" dirty="0"/>
          </a:p>
        </p:txBody>
      </p:sp>
      <p:sp>
        <p:nvSpPr>
          <p:cNvPr id="5" name="Kājenes vietturis 4">
            <a:extLst>
              <a:ext uri="{FF2B5EF4-FFF2-40B4-BE49-F238E27FC236}">
                <a16:creationId xmlns:a16="http://schemas.microsoft.com/office/drawing/2014/main" id="{912B27C3-6C20-4C80-946C-192D0655DE75}"/>
              </a:ext>
            </a:extLst>
          </p:cNvPr>
          <p:cNvSpPr>
            <a:spLocks noGrp="1"/>
          </p:cNvSpPr>
          <p:nvPr>
            <p:ph type="ftr" sz="quarter" idx="11"/>
          </p:nvPr>
        </p:nvSpPr>
        <p:spPr/>
        <p:txBody>
          <a:bodyPr/>
          <a:lstStyle/>
          <a:p>
            <a:r>
              <a:rPr lang="lv-LV" dirty="0"/>
              <a:t>Viedoklis par Latvijas Stabilitātes programmu 2018.-2021. gadam</a:t>
            </a:r>
          </a:p>
        </p:txBody>
      </p:sp>
      <p:sp>
        <p:nvSpPr>
          <p:cNvPr id="6" name="Slaida numura vietturis 5">
            <a:extLst>
              <a:ext uri="{FF2B5EF4-FFF2-40B4-BE49-F238E27FC236}">
                <a16:creationId xmlns:a16="http://schemas.microsoft.com/office/drawing/2014/main" id="{7C3DD8FB-BB89-4DBF-96C2-0042372C8CD2}"/>
              </a:ext>
            </a:extLst>
          </p:cNvPr>
          <p:cNvSpPr>
            <a:spLocks noGrp="1"/>
          </p:cNvSpPr>
          <p:nvPr>
            <p:ph type="sldNum" sz="quarter" idx="12"/>
          </p:nvPr>
        </p:nvSpPr>
        <p:spPr/>
        <p:txBody>
          <a:bodyPr/>
          <a:lstStyle/>
          <a:p>
            <a:fld id="{6112C14F-654A-48BF-A324-8B07BD5B5F7F}" type="slidenum">
              <a:rPr lang="lv-LV" smtClean="0"/>
              <a:t>2</a:t>
            </a:fld>
            <a:endParaRPr lang="lv-LV"/>
          </a:p>
        </p:txBody>
      </p:sp>
    </p:spTree>
    <p:extLst>
      <p:ext uri="{BB962C8B-B14F-4D97-AF65-F5344CB8AC3E}">
        <p14:creationId xmlns:p14="http://schemas.microsoft.com/office/powerpoint/2010/main" val="412490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2017</a:t>
            </a:r>
            <a:r>
              <a:rPr lang="lv-LV">
                <a:cs typeface="Calibri Light"/>
              </a:rPr>
              <a:t>.gada rezultāti</a:t>
            </a:r>
          </a:p>
        </p:txBody>
      </p:sp>
      <p:sp>
        <p:nvSpPr>
          <p:cNvPr id="3" name="Content Placeholder 2"/>
          <p:cNvSpPr>
            <a:spLocks noGrp="1"/>
          </p:cNvSpPr>
          <p:nvPr>
            <p:ph idx="1"/>
          </p:nvPr>
        </p:nvSpPr>
        <p:spPr>
          <a:xfrm>
            <a:off x="2189746" y="1438917"/>
            <a:ext cx="9164053" cy="5282558"/>
          </a:xfrm>
        </p:spPr>
        <p:txBody>
          <a:bodyPr>
            <a:normAutofit/>
          </a:bodyPr>
          <a:lstStyle/>
          <a:p>
            <a:pPr marL="0" indent="0" algn="just">
              <a:buNone/>
            </a:pPr>
            <a:r>
              <a:rPr lang="lv-LV" dirty="0"/>
              <a:t>Padomes vērtējums par fiskālajiem nosacījumiem sakrīt ar Finanšu ministrijas vērtējumu, </a:t>
            </a:r>
            <a:r>
              <a:rPr lang="lv-LV" dirty="0" smtClean="0"/>
              <a:t>tomēr</a:t>
            </a:r>
            <a:endParaRPr lang="en-US" dirty="0"/>
          </a:p>
          <a:p>
            <a:pPr marL="514350" indent="-514350" algn="just">
              <a:buFont typeface="+mj-lt"/>
              <a:buAutoNum type="arabicPeriod"/>
            </a:pPr>
            <a:r>
              <a:rPr lang="en-US" dirty="0" err="1"/>
              <a:t>Budžeta</a:t>
            </a:r>
            <a:r>
              <a:rPr lang="en-US" dirty="0"/>
              <a:t> </a:t>
            </a:r>
            <a:r>
              <a:rPr lang="en-US" dirty="0" err="1"/>
              <a:t>izpildes</a:t>
            </a:r>
            <a:r>
              <a:rPr lang="en-US" dirty="0"/>
              <a:t> </a:t>
            </a:r>
            <a:r>
              <a:rPr lang="en-US" dirty="0" err="1"/>
              <a:t>rezultāti</a:t>
            </a:r>
            <a:r>
              <a:rPr lang="en-US" dirty="0"/>
              <a:t> 201</a:t>
            </a:r>
            <a:r>
              <a:rPr lang="lv-LV" dirty="0"/>
              <a:t>7</a:t>
            </a:r>
            <a:r>
              <a:rPr lang="en-US" dirty="0"/>
              <a:t>. </a:t>
            </a:r>
            <a:r>
              <a:rPr lang="en-US" dirty="0" err="1"/>
              <a:t>gadā</a:t>
            </a:r>
            <a:r>
              <a:rPr lang="en-US" dirty="0"/>
              <a:t> </a:t>
            </a:r>
            <a:r>
              <a:rPr lang="lv-LV" dirty="0"/>
              <a:t>atkal ir atgriezušies tajā budžeta deficīta praksē kāda tā bija 2013.-2015. gadā, atstājot 2016. gadu kā vienīgo pozitīvo izņēmumu.</a:t>
            </a:r>
          </a:p>
          <a:p>
            <a:pPr marL="514350" indent="-514350" algn="just">
              <a:buFont typeface="+mj-lt"/>
              <a:buAutoNum type="arabicPeriod"/>
            </a:pPr>
            <a:r>
              <a:rPr lang="lv-LV" dirty="0"/>
              <a:t>2017. gada bilances iznākums varēja būt par 0,7% punktiem labāks, ja ne 140 milj. eiro Latvenergo darījums un 44,9 milj. eiro neatbilstības ziņojumi pārdalot ietaupījumus no pozīcijām, kurām bija jāsamazina izdevumu griesti nevis dotas tēriņiem.</a:t>
            </a:r>
            <a:endParaRPr lang="en-US" dirty="0"/>
          </a:p>
        </p:txBody>
      </p:sp>
      <p:sp>
        <p:nvSpPr>
          <p:cNvPr id="4" name="Date Placeholder 3"/>
          <p:cNvSpPr>
            <a:spLocks noGrp="1"/>
          </p:cNvSpPr>
          <p:nvPr>
            <p:ph type="dt" sz="half" idx="10"/>
          </p:nvPr>
        </p:nvSpPr>
        <p:spPr/>
        <p:txBody>
          <a:bodyPr/>
          <a:lstStyle/>
          <a:p>
            <a:r>
              <a:rPr lang="lv-LV"/>
              <a:t>10.04.2018</a:t>
            </a:r>
          </a:p>
        </p:txBody>
      </p:sp>
      <p:sp>
        <p:nvSpPr>
          <p:cNvPr id="5" name="Footer Placeholder 4"/>
          <p:cNvSpPr>
            <a:spLocks noGrp="1"/>
          </p:cNvSpPr>
          <p:nvPr>
            <p:ph type="ftr" sz="quarter" idx="11"/>
          </p:nvPr>
        </p:nvSpPr>
        <p:spPr/>
        <p:txBody>
          <a:bodyPr/>
          <a:lstStyle/>
          <a:p>
            <a:r>
              <a:rPr lang="lv-LV"/>
              <a:t>Viedoklis par Latvijas Stabilitātes programmu 2018.-2021. gadam</a:t>
            </a:r>
          </a:p>
        </p:txBody>
      </p:sp>
      <p:sp>
        <p:nvSpPr>
          <p:cNvPr id="6" name="Slide Number Placeholder 5"/>
          <p:cNvSpPr>
            <a:spLocks noGrp="1"/>
          </p:cNvSpPr>
          <p:nvPr>
            <p:ph type="sldNum" sz="quarter" idx="12"/>
          </p:nvPr>
        </p:nvSpPr>
        <p:spPr/>
        <p:txBody>
          <a:bodyPr/>
          <a:lstStyle/>
          <a:p>
            <a:fld id="{6112C14F-654A-48BF-A324-8B07BD5B5F7F}" type="slidenum">
              <a:rPr lang="lv-LV" smtClean="0"/>
              <a:t>3</a:t>
            </a:fld>
            <a:endParaRPr lang="lv-LV"/>
          </a:p>
        </p:txBody>
      </p:sp>
    </p:spTree>
    <p:extLst>
      <p:ext uri="{BB962C8B-B14F-4D97-AF65-F5344CB8AC3E}">
        <p14:creationId xmlns:p14="http://schemas.microsoft.com/office/powerpoint/2010/main" val="405955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Vispārējie novērojumi</a:t>
            </a:r>
            <a:endParaRPr lang="en-US"/>
          </a:p>
        </p:txBody>
      </p:sp>
      <p:sp>
        <p:nvSpPr>
          <p:cNvPr id="3" name="Content Placeholder 2"/>
          <p:cNvSpPr>
            <a:spLocks noGrp="1"/>
          </p:cNvSpPr>
          <p:nvPr>
            <p:ph idx="1"/>
          </p:nvPr>
        </p:nvSpPr>
        <p:spPr>
          <a:xfrm>
            <a:off x="2189746" y="1438917"/>
            <a:ext cx="9164053" cy="5282558"/>
          </a:xfrm>
        </p:spPr>
        <p:txBody>
          <a:bodyPr/>
          <a:lstStyle/>
          <a:p>
            <a:pPr marL="514350" indent="-514350" algn="just">
              <a:buFont typeface="+mj-lt"/>
              <a:buAutoNum type="arabicPeriod" startAt="3"/>
            </a:pPr>
            <a:r>
              <a:rPr lang="lv-LV"/>
              <a:t>2018. gadā strukturālās bilance ir pasliktinājusies ekonomikas cikla novērtējuma dēļ, gan būtiski pasliktinātās pamatbudžeta bilances dēļ (sk. zemāk tabulu)</a:t>
            </a:r>
          </a:p>
          <a:p>
            <a:pPr marL="0" indent="0" algn="just">
              <a:buNone/>
            </a:pPr>
            <a:endParaRPr lang="en-US"/>
          </a:p>
        </p:txBody>
      </p:sp>
      <p:sp>
        <p:nvSpPr>
          <p:cNvPr id="4" name="Date Placeholder 3"/>
          <p:cNvSpPr>
            <a:spLocks noGrp="1"/>
          </p:cNvSpPr>
          <p:nvPr>
            <p:ph type="dt" sz="half" idx="10"/>
          </p:nvPr>
        </p:nvSpPr>
        <p:spPr/>
        <p:txBody>
          <a:bodyPr/>
          <a:lstStyle/>
          <a:p>
            <a:r>
              <a:rPr lang="lv-LV"/>
              <a:t>10.04.2018</a:t>
            </a:r>
          </a:p>
        </p:txBody>
      </p:sp>
      <p:sp>
        <p:nvSpPr>
          <p:cNvPr id="5" name="Footer Placeholder 4"/>
          <p:cNvSpPr>
            <a:spLocks noGrp="1"/>
          </p:cNvSpPr>
          <p:nvPr>
            <p:ph type="ftr" sz="quarter" idx="11"/>
          </p:nvPr>
        </p:nvSpPr>
        <p:spPr/>
        <p:txBody>
          <a:bodyPr/>
          <a:lstStyle/>
          <a:p>
            <a:r>
              <a:rPr lang="lv-LV"/>
              <a:t>Viedoklis par Latvijas Stabilitātes programmu 2018.-2021. gadam</a:t>
            </a:r>
          </a:p>
        </p:txBody>
      </p:sp>
      <p:sp>
        <p:nvSpPr>
          <p:cNvPr id="6" name="Slide Number Placeholder 5"/>
          <p:cNvSpPr>
            <a:spLocks noGrp="1"/>
          </p:cNvSpPr>
          <p:nvPr>
            <p:ph type="sldNum" sz="quarter" idx="12"/>
          </p:nvPr>
        </p:nvSpPr>
        <p:spPr/>
        <p:txBody>
          <a:bodyPr/>
          <a:lstStyle/>
          <a:p>
            <a:fld id="{6112C14F-654A-48BF-A324-8B07BD5B5F7F}" type="slidenum">
              <a:rPr lang="lv-LV" smtClean="0"/>
              <a:t>4</a:t>
            </a:fld>
            <a:endParaRPr lang="lv-LV"/>
          </a:p>
        </p:txBody>
      </p:sp>
      <p:graphicFrame>
        <p:nvGraphicFramePr>
          <p:cNvPr id="8" name="Table 7"/>
          <p:cNvGraphicFramePr>
            <a:graphicFrameLocks noGrp="1"/>
          </p:cNvGraphicFramePr>
          <p:nvPr>
            <p:extLst>
              <p:ext uri="{D42A27DB-BD31-4B8C-83A1-F6EECF244321}">
                <p14:modId xmlns:p14="http://schemas.microsoft.com/office/powerpoint/2010/main" val="2799101318"/>
              </p:ext>
            </p:extLst>
          </p:nvPr>
        </p:nvGraphicFramePr>
        <p:xfrm>
          <a:off x="2205789" y="2743201"/>
          <a:ext cx="8117305" cy="2934970"/>
        </p:xfrm>
        <a:graphic>
          <a:graphicData uri="http://schemas.openxmlformats.org/drawingml/2006/table">
            <a:tbl>
              <a:tblPr firstRow="1" firstCol="1" bandRow="1">
                <a:tableStyleId>{5C22544A-7EE6-4342-B048-85BDC9FD1C3A}</a:tableStyleId>
              </a:tblPr>
              <a:tblGrid>
                <a:gridCol w="3685633">
                  <a:extLst>
                    <a:ext uri="{9D8B030D-6E8A-4147-A177-3AD203B41FA5}">
                      <a16:colId xmlns:a16="http://schemas.microsoft.com/office/drawing/2014/main" val="20000"/>
                    </a:ext>
                  </a:extLst>
                </a:gridCol>
                <a:gridCol w="1114688">
                  <a:extLst>
                    <a:ext uri="{9D8B030D-6E8A-4147-A177-3AD203B41FA5}">
                      <a16:colId xmlns:a16="http://schemas.microsoft.com/office/drawing/2014/main" val="20001"/>
                    </a:ext>
                  </a:extLst>
                </a:gridCol>
                <a:gridCol w="1114688">
                  <a:extLst>
                    <a:ext uri="{9D8B030D-6E8A-4147-A177-3AD203B41FA5}">
                      <a16:colId xmlns:a16="http://schemas.microsoft.com/office/drawing/2014/main" val="20002"/>
                    </a:ext>
                  </a:extLst>
                </a:gridCol>
                <a:gridCol w="995882">
                  <a:extLst>
                    <a:ext uri="{9D8B030D-6E8A-4147-A177-3AD203B41FA5}">
                      <a16:colId xmlns:a16="http://schemas.microsoft.com/office/drawing/2014/main" val="20003"/>
                    </a:ext>
                  </a:extLst>
                </a:gridCol>
                <a:gridCol w="1206414">
                  <a:extLst>
                    <a:ext uri="{9D8B030D-6E8A-4147-A177-3AD203B41FA5}">
                      <a16:colId xmlns:a16="http://schemas.microsoft.com/office/drawing/2014/main" val="20004"/>
                    </a:ext>
                  </a:extLst>
                </a:gridCol>
              </a:tblGrid>
              <a:tr h="288474">
                <a:tc>
                  <a:txBody>
                    <a:bodyPr/>
                    <a:lstStyle/>
                    <a:p>
                      <a:pPr algn="r">
                        <a:lnSpc>
                          <a:spcPct val="107000"/>
                        </a:lnSpc>
                        <a:spcAft>
                          <a:spcPts val="0"/>
                        </a:spcAft>
                      </a:pPr>
                      <a:r>
                        <a:rPr lang="lv-LV" sz="1800">
                          <a:effectLst/>
                        </a:rPr>
                        <a:t> </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lv-LV" sz="1800">
                          <a:effectLst/>
                        </a:rPr>
                        <a:t>2018</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lv-LV" sz="1800">
                          <a:effectLst/>
                        </a:rPr>
                        <a:t>2019</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lv-LV" sz="1800">
                          <a:effectLst/>
                        </a:rPr>
                        <a:t>2020</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lv-LV" sz="1800">
                          <a:effectLst/>
                        </a:rPr>
                        <a:t>2021</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0"/>
                  </a:ext>
                </a:extLst>
              </a:tr>
              <a:tr h="206800">
                <a:tc gridSpan="5">
                  <a:txBody>
                    <a:bodyPr/>
                    <a:lstStyle/>
                    <a:p>
                      <a:pPr>
                        <a:lnSpc>
                          <a:spcPct val="107000"/>
                        </a:lnSpc>
                        <a:spcAft>
                          <a:spcPts val="0"/>
                        </a:spcAft>
                      </a:pPr>
                      <a:r>
                        <a:rPr lang="lv-LV" sz="1800">
                          <a:effectLst/>
                        </a:rPr>
                        <a:t>Valsts pamatbudžeta deficīts (-) / pārpalikums (+),</a:t>
                      </a:r>
                      <a:r>
                        <a:rPr lang="lv-LV" sz="1800" baseline="0">
                          <a:effectLst/>
                        </a:rPr>
                        <a:t> % no IKP</a:t>
                      </a:r>
                      <a:endParaRPr lang="en-US" sz="24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06800">
                <a:tc>
                  <a:txBody>
                    <a:bodyPr/>
                    <a:lstStyle/>
                    <a:p>
                      <a:pPr algn="r">
                        <a:lnSpc>
                          <a:spcPct val="107000"/>
                        </a:lnSpc>
                        <a:spcAft>
                          <a:spcPts val="0"/>
                        </a:spcAft>
                      </a:pPr>
                      <a:r>
                        <a:rPr lang="lv-LV" sz="1800">
                          <a:effectLst/>
                        </a:rPr>
                        <a:t>  SP 2015./18. </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-0,2</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2"/>
                  </a:ext>
                </a:extLst>
              </a:tr>
              <a:tr h="206800">
                <a:tc>
                  <a:txBody>
                    <a:bodyPr/>
                    <a:lstStyle/>
                    <a:p>
                      <a:pPr algn="r">
                        <a:lnSpc>
                          <a:spcPct val="107000"/>
                        </a:lnSpc>
                        <a:spcAft>
                          <a:spcPts val="0"/>
                        </a:spcAft>
                      </a:pPr>
                      <a:r>
                        <a:rPr lang="lv-LV" sz="1800">
                          <a:effectLst/>
                        </a:rPr>
                        <a:t>VTBIL 2016./18.</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0,2</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3"/>
                  </a:ext>
                </a:extLst>
              </a:tr>
              <a:tr h="206800">
                <a:tc>
                  <a:txBody>
                    <a:bodyPr/>
                    <a:lstStyle/>
                    <a:p>
                      <a:pPr algn="r">
                        <a:lnSpc>
                          <a:spcPct val="107000"/>
                        </a:lnSpc>
                        <a:spcAft>
                          <a:spcPts val="0"/>
                        </a:spcAft>
                      </a:pPr>
                      <a:r>
                        <a:rPr lang="lv-LV" sz="1800">
                          <a:effectLst/>
                        </a:rPr>
                        <a:t>SP 2016./19.</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0,4</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0,9</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4"/>
                  </a:ext>
                </a:extLst>
              </a:tr>
              <a:tr h="206800">
                <a:tc>
                  <a:txBody>
                    <a:bodyPr/>
                    <a:lstStyle/>
                    <a:p>
                      <a:pPr algn="r">
                        <a:lnSpc>
                          <a:spcPct val="107000"/>
                        </a:lnSpc>
                        <a:spcAft>
                          <a:spcPts val="0"/>
                        </a:spcAft>
                      </a:pPr>
                      <a:r>
                        <a:rPr lang="lv-LV" sz="1800">
                          <a:effectLst/>
                        </a:rPr>
                        <a:t>VTBIL 2017./19.</a:t>
                      </a:r>
                      <a:endParaRPr lang="en-US" sz="2400">
                        <a:effectLst/>
                        <a:latin typeface="Times New Roman"/>
                        <a:ea typeface="Times New Roman"/>
                        <a:cs typeface="Times New Roman"/>
                      </a:endParaRPr>
                    </a:p>
                  </a:txBody>
                  <a:tcPr marL="68580" marR="68580" marT="0" marB="0" anchor="b"/>
                </a:tc>
                <a:tc>
                  <a:txBody>
                    <a:bodyPr/>
                    <a:lstStyle/>
                    <a:p>
                      <a:pPr algn="r">
                        <a:lnSpc>
                          <a:spcPct val="107000"/>
                        </a:lnSpc>
                        <a:spcAft>
                          <a:spcPts val="0"/>
                        </a:spcAft>
                      </a:pPr>
                      <a:r>
                        <a:rPr lang="en-GB" sz="1800">
                          <a:effectLst/>
                        </a:rPr>
                        <a:t>0,2</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0,4</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5"/>
                  </a:ext>
                </a:extLst>
              </a:tr>
              <a:tr h="206800">
                <a:tc>
                  <a:txBody>
                    <a:bodyPr/>
                    <a:lstStyle/>
                    <a:p>
                      <a:pPr algn="r">
                        <a:lnSpc>
                          <a:spcPct val="107000"/>
                        </a:lnSpc>
                        <a:spcAft>
                          <a:spcPts val="0"/>
                        </a:spcAft>
                      </a:pPr>
                      <a:r>
                        <a:rPr lang="lv-LV" sz="1800">
                          <a:effectLst/>
                        </a:rPr>
                        <a:t>SP 2017./20.</a:t>
                      </a:r>
                      <a:endParaRPr lang="en-US" sz="2400">
                        <a:effectLst/>
                        <a:latin typeface="Times New Roman"/>
                        <a:ea typeface="Times New Roman"/>
                        <a:cs typeface="Times New Roman"/>
                      </a:endParaRPr>
                    </a:p>
                  </a:txBody>
                  <a:tcPr marL="68580" marR="68580" marT="0" marB="0" anchor="b"/>
                </a:tc>
                <a:tc>
                  <a:txBody>
                    <a:bodyPr/>
                    <a:lstStyle/>
                    <a:p>
                      <a:pPr algn="r">
                        <a:lnSpc>
                          <a:spcPct val="107000"/>
                        </a:lnSpc>
                        <a:spcAft>
                          <a:spcPts val="0"/>
                        </a:spcAft>
                      </a:pPr>
                      <a:r>
                        <a:rPr lang="en-GB" sz="1800">
                          <a:effectLst/>
                        </a:rPr>
                        <a:t>-0,3</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0,1</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1,2</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6"/>
                  </a:ext>
                </a:extLst>
              </a:tr>
              <a:tr h="206800">
                <a:tc>
                  <a:txBody>
                    <a:bodyPr/>
                    <a:lstStyle/>
                    <a:p>
                      <a:pPr algn="r">
                        <a:lnSpc>
                          <a:spcPct val="107000"/>
                        </a:lnSpc>
                        <a:spcAft>
                          <a:spcPts val="0"/>
                        </a:spcAft>
                      </a:pPr>
                      <a:r>
                        <a:rPr lang="lv-LV" sz="1800">
                          <a:effectLst/>
                        </a:rPr>
                        <a:t>VTBIL 2018./20.</a:t>
                      </a:r>
                      <a:endParaRPr lang="en-US" sz="2400">
                        <a:effectLst/>
                        <a:latin typeface="Times New Roman"/>
                        <a:ea typeface="Times New Roman"/>
                        <a:cs typeface="Times New Roman"/>
                      </a:endParaRPr>
                    </a:p>
                  </a:txBody>
                  <a:tcPr marL="68580" marR="68580" marT="0" marB="0" anchor="b"/>
                </a:tc>
                <a:tc>
                  <a:txBody>
                    <a:bodyPr/>
                    <a:lstStyle/>
                    <a:p>
                      <a:pPr algn="r">
                        <a:lnSpc>
                          <a:spcPct val="107000"/>
                        </a:lnSpc>
                        <a:spcAft>
                          <a:spcPts val="0"/>
                        </a:spcAft>
                      </a:pPr>
                      <a:r>
                        <a:rPr lang="en-GB" sz="1800">
                          <a:effectLst/>
                        </a:rPr>
                        <a:t>-1,1</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-0,9</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0,0</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x</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7"/>
                  </a:ext>
                </a:extLst>
              </a:tr>
              <a:tr h="206800">
                <a:tc>
                  <a:txBody>
                    <a:bodyPr/>
                    <a:lstStyle/>
                    <a:p>
                      <a:pPr algn="r">
                        <a:lnSpc>
                          <a:spcPct val="107000"/>
                        </a:lnSpc>
                        <a:spcAft>
                          <a:spcPts val="0"/>
                        </a:spcAft>
                      </a:pPr>
                      <a:r>
                        <a:rPr lang="lv-LV" sz="1800">
                          <a:effectLst/>
                        </a:rPr>
                        <a:t>SP 2018./21.</a:t>
                      </a:r>
                      <a:endParaRPr lang="en-US" sz="2400">
                        <a:effectLst/>
                        <a:latin typeface="Times New Roman"/>
                        <a:ea typeface="Times New Roman"/>
                        <a:cs typeface="Times New Roman"/>
                      </a:endParaRPr>
                    </a:p>
                  </a:txBody>
                  <a:tcPr marL="68580" marR="68580" marT="0" marB="0" anchor="b"/>
                </a:tc>
                <a:tc>
                  <a:txBody>
                    <a:bodyPr/>
                    <a:lstStyle/>
                    <a:p>
                      <a:pPr algn="r">
                        <a:lnSpc>
                          <a:spcPct val="107000"/>
                        </a:lnSpc>
                        <a:spcAft>
                          <a:spcPts val="0"/>
                        </a:spcAft>
                      </a:pPr>
                      <a:r>
                        <a:rPr lang="en-GB" sz="1800">
                          <a:effectLst/>
                        </a:rPr>
                        <a:t>-1,7</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-1,2</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-0,3</a:t>
                      </a:r>
                      <a:endParaRPr lang="en-US" sz="2400">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a:effectLst/>
                        </a:rPr>
                        <a:t>-1,0</a:t>
                      </a:r>
                      <a:endParaRPr lang="en-US" sz="2400">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8"/>
                  </a:ext>
                </a:extLst>
              </a:tr>
              <a:tr h="206800">
                <a:tc>
                  <a:txBody>
                    <a:bodyPr/>
                    <a:lstStyle/>
                    <a:p>
                      <a:pPr algn="r">
                        <a:lnSpc>
                          <a:spcPct val="107000"/>
                        </a:lnSpc>
                        <a:spcAft>
                          <a:spcPts val="0"/>
                        </a:spcAft>
                      </a:pPr>
                      <a:r>
                        <a:rPr lang="lv-LV" sz="1800" i="1">
                          <a:effectLst/>
                        </a:rPr>
                        <a:t>Pārmaiņas kopš SP 2017./20.</a:t>
                      </a:r>
                      <a:endParaRPr lang="en-US" sz="2400" i="1">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lv-LV" sz="1800" i="1">
                          <a:solidFill>
                            <a:srgbClr val="FF0000"/>
                          </a:solidFill>
                          <a:effectLst/>
                        </a:rPr>
                        <a:t>-1,4</a:t>
                      </a:r>
                      <a:endParaRPr lang="en-US" sz="2400" i="1">
                        <a:solidFill>
                          <a:srgbClr val="FF0000"/>
                        </a:solidFill>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lv-LV" sz="1800" i="1">
                          <a:solidFill>
                            <a:srgbClr val="FF0000"/>
                          </a:solidFill>
                          <a:effectLst/>
                        </a:rPr>
                        <a:t>-1,3</a:t>
                      </a:r>
                      <a:endParaRPr lang="en-US" sz="2400" i="1">
                        <a:solidFill>
                          <a:srgbClr val="FF0000"/>
                        </a:solidFill>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lv-LV" sz="1800" i="1">
                          <a:solidFill>
                            <a:srgbClr val="FF0000"/>
                          </a:solidFill>
                          <a:effectLst/>
                        </a:rPr>
                        <a:t>-1,5</a:t>
                      </a:r>
                      <a:endParaRPr lang="en-US" sz="2400" i="1">
                        <a:solidFill>
                          <a:srgbClr val="FF0000"/>
                        </a:solidFill>
                        <a:effectLst/>
                        <a:latin typeface="Times New Roman"/>
                        <a:ea typeface="Times New Roman"/>
                        <a:cs typeface="Times New Roman"/>
                      </a:endParaRPr>
                    </a:p>
                  </a:txBody>
                  <a:tcPr marL="68580" marR="68580" marT="0" marB="0" anchor="ctr"/>
                </a:tc>
                <a:tc>
                  <a:txBody>
                    <a:bodyPr/>
                    <a:lstStyle/>
                    <a:p>
                      <a:pPr algn="r">
                        <a:lnSpc>
                          <a:spcPct val="107000"/>
                        </a:lnSpc>
                        <a:spcAft>
                          <a:spcPts val="0"/>
                        </a:spcAft>
                      </a:pPr>
                      <a:r>
                        <a:rPr lang="en-GB" sz="1800" i="1">
                          <a:effectLst/>
                        </a:rPr>
                        <a:t>x</a:t>
                      </a:r>
                      <a:endParaRPr lang="en-US" sz="2400" i="1">
                        <a:effectLst/>
                        <a:latin typeface="Times New Roman"/>
                        <a:ea typeface="Times New Roman"/>
                        <a:cs typeface="Times New Roman"/>
                      </a:endParaRPr>
                    </a:p>
                  </a:txBody>
                  <a:tcPr marL="68580" marR="68580" marT="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595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dirty="0"/>
              <a:t>Latvijā novērojama </a:t>
            </a:r>
            <a:r>
              <a:rPr lang="lv-LV" sz="2800" dirty="0" err="1" smtClean="0"/>
              <a:t>procikliska</a:t>
            </a:r>
            <a:r>
              <a:rPr lang="lv-LV" sz="2800" dirty="0" smtClean="0"/>
              <a:t> </a:t>
            </a:r>
            <a:r>
              <a:rPr lang="lv-LV" sz="2800" dirty="0"/>
              <a:t>fiskālās politikas īstenošana (ekspansija), diemžēl arī periodā pēc FDL ieviešanas</a:t>
            </a:r>
          </a:p>
        </p:txBody>
      </p:sp>
      <p:sp>
        <p:nvSpPr>
          <p:cNvPr id="6" name="Slide Number Placeholder 5"/>
          <p:cNvSpPr>
            <a:spLocks noGrp="1"/>
          </p:cNvSpPr>
          <p:nvPr>
            <p:ph type="sldNum" sz="quarter" idx="12"/>
          </p:nvPr>
        </p:nvSpPr>
        <p:spPr/>
        <p:txBody>
          <a:bodyPr/>
          <a:lstStyle/>
          <a:p>
            <a:fld id="{6112C14F-654A-48BF-A324-8B07BD5B5F7F}" type="slidenum">
              <a:rPr lang="lv-LV" smtClean="0"/>
              <a:t>5</a:t>
            </a:fld>
            <a:endParaRPr lang="lv-LV"/>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41970795"/>
              </p:ext>
            </p:extLst>
          </p:nvPr>
        </p:nvGraphicFramePr>
        <p:xfrm>
          <a:off x="2189163" y="1604963"/>
          <a:ext cx="9164637"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a:off x="2382253" y="6047874"/>
            <a:ext cx="8983578" cy="461665"/>
          </a:xfrm>
          <a:prstGeom prst="rect">
            <a:avLst/>
          </a:prstGeom>
          <a:noFill/>
        </p:spPr>
        <p:txBody>
          <a:bodyPr wrap="square" rtlCol="0">
            <a:spAutoFit/>
          </a:bodyPr>
          <a:lstStyle/>
          <a:p>
            <a:r>
              <a:rPr lang="en-GB" sz="1200" i="1" err="1">
                <a:solidFill>
                  <a:schemeClr val="tx1">
                    <a:lumMod val="75000"/>
                    <a:lumOff val="25000"/>
                  </a:schemeClr>
                </a:solidFill>
              </a:rPr>
              <a:t>Latvijas</a:t>
            </a:r>
            <a:r>
              <a:rPr lang="en-GB" sz="1200" i="1">
                <a:solidFill>
                  <a:schemeClr val="tx1">
                    <a:lumMod val="75000"/>
                    <a:lumOff val="25000"/>
                  </a:schemeClr>
                </a:solidFill>
              </a:rPr>
              <a:t> </a:t>
            </a:r>
            <a:r>
              <a:rPr lang="en-GB" sz="1200" i="1" err="1">
                <a:solidFill>
                  <a:schemeClr val="tx1">
                    <a:lumMod val="75000"/>
                    <a:lumOff val="25000"/>
                  </a:schemeClr>
                </a:solidFill>
              </a:rPr>
              <a:t>cikliski</a:t>
            </a:r>
            <a:r>
              <a:rPr lang="en-GB" sz="1200" i="1">
                <a:solidFill>
                  <a:schemeClr val="tx1">
                    <a:lumMod val="75000"/>
                    <a:lumOff val="25000"/>
                  </a:schemeClr>
                </a:solidFill>
              </a:rPr>
              <a:t> </a:t>
            </a:r>
            <a:r>
              <a:rPr lang="en-GB" sz="1200" i="1" err="1">
                <a:solidFill>
                  <a:schemeClr val="tx1">
                    <a:lumMod val="75000"/>
                    <a:lumOff val="25000"/>
                  </a:schemeClr>
                </a:solidFill>
              </a:rPr>
              <a:t>koriģētā</a:t>
            </a:r>
            <a:r>
              <a:rPr lang="en-GB" sz="1200" i="1">
                <a:solidFill>
                  <a:schemeClr val="tx1">
                    <a:lumMod val="75000"/>
                    <a:lumOff val="25000"/>
                  </a:schemeClr>
                </a:solidFill>
              </a:rPr>
              <a:t> </a:t>
            </a:r>
            <a:r>
              <a:rPr lang="en-GB" sz="1200" i="1" err="1">
                <a:solidFill>
                  <a:schemeClr val="tx1">
                    <a:lumMod val="75000"/>
                    <a:lumOff val="25000"/>
                  </a:schemeClr>
                </a:solidFill>
              </a:rPr>
              <a:t>primārā</a:t>
            </a:r>
            <a:r>
              <a:rPr lang="en-GB" sz="1200" i="1">
                <a:solidFill>
                  <a:schemeClr val="tx1">
                    <a:lumMod val="75000"/>
                    <a:lumOff val="25000"/>
                  </a:schemeClr>
                </a:solidFill>
              </a:rPr>
              <a:t> </a:t>
            </a:r>
            <a:r>
              <a:rPr lang="en-GB" sz="1200" i="1" err="1">
                <a:solidFill>
                  <a:schemeClr val="tx1">
                    <a:lumMod val="75000"/>
                    <a:lumOff val="25000"/>
                  </a:schemeClr>
                </a:solidFill>
              </a:rPr>
              <a:t>bilance</a:t>
            </a:r>
            <a:r>
              <a:rPr lang="en-GB" sz="1200" i="1">
                <a:solidFill>
                  <a:schemeClr val="tx1">
                    <a:lumMod val="75000"/>
                    <a:lumOff val="25000"/>
                  </a:schemeClr>
                </a:solidFill>
              </a:rPr>
              <a:t> (</a:t>
            </a:r>
            <a:r>
              <a:rPr lang="en-GB" sz="1200" i="1" err="1">
                <a:solidFill>
                  <a:schemeClr val="tx1">
                    <a:lumMod val="75000"/>
                    <a:lumOff val="25000"/>
                  </a:schemeClr>
                </a:solidFill>
              </a:rPr>
              <a:t>vertikālā</a:t>
            </a:r>
            <a:r>
              <a:rPr lang="en-GB" sz="1200" i="1">
                <a:solidFill>
                  <a:schemeClr val="tx1">
                    <a:lumMod val="75000"/>
                    <a:lumOff val="25000"/>
                  </a:schemeClr>
                </a:solidFill>
              </a:rPr>
              <a:t> ass) un </a:t>
            </a:r>
            <a:r>
              <a:rPr lang="en-GB" sz="1200" i="1" err="1">
                <a:solidFill>
                  <a:schemeClr val="tx1">
                    <a:lumMod val="75000"/>
                    <a:lumOff val="25000"/>
                  </a:schemeClr>
                </a:solidFill>
              </a:rPr>
              <a:t>izlaižu</a:t>
            </a:r>
            <a:r>
              <a:rPr lang="en-GB" sz="1200" i="1">
                <a:solidFill>
                  <a:schemeClr val="tx1">
                    <a:lumMod val="75000"/>
                    <a:lumOff val="25000"/>
                  </a:schemeClr>
                </a:solidFill>
              </a:rPr>
              <a:t> </a:t>
            </a:r>
            <a:r>
              <a:rPr lang="en-GB" sz="1200" i="1" err="1">
                <a:solidFill>
                  <a:schemeClr val="tx1">
                    <a:lumMod val="75000"/>
                    <a:lumOff val="25000"/>
                  </a:schemeClr>
                </a:solidFill>
              </a:rPr>
              <a:t>starpības</a:t>
            </a:r>
            <a:r>
              <a:rPr lang="en-GB" sz="1200" i="1">
                <a:solidFill>
                  <a:schemeClr val="tx1">
                    <a:lumMod val="75000"/>
                    <a:lumOff val="25000"/>
                  </a:schemeClr>
                </a:solidFill>
              </a:rPr>
              <a:t> (</a:t>
            </a:r>
            <a:r>
              <a:rPr lang="en-GB" sz="1200" i="1" err="1">
                <a:solidFill>
                  <a:schemeClr val="tx1">
                    <a:lumMod val="75000"/>
                    <a:lumOff val="25000"/>
                  </a:schemeClr>
                </a:solidFill>
              </a:rPr>
              <a:t>horizontālā</a:t>
            </a:r>
            <a:r>
              <a:rPr lang="en-GB" sz="1200" i="1">
                <a:solidFill>
                  <a:schemeClr val="tx1">
                    <a:lumMod val="75000"/>
                    <a:lumOff val="25000"/>
                  </a:schemeClr>
                </a:solidFill>
              </a:rPr>
              <a:t> ass) 1997.-2019.gads, % no </a:t>
            </a:r>
            <a:r>
              <a:rPr lang="en-GB" sz="1200" i="1" err="1">
                <a:solidFill>
                  <a:schemeClr val="tx1">
                    <a:lumMod val="75000"/>
                    <a:lumOff val="25000"/>
                  </a:schemeClr>
                </a:solidFill>
              </a:rPr>
              <a:t>potenciālā</a:t>
            </a:r>
            <a:r>
              <a:rPr lang="en-GB" sz="1200" i="1">
                <a:solidFill>
                  <a:schemeClr val="tx1">
                    <a:lumMod val="75000"/>
                    <a:lumOff val="25000"/>
                  </a:schemeClr>
                </a:solidFill>
              </a:rPr>
              <a:t> IKP. </a:t>
            </a:r>
            <a:r>
              <a:rPr lang="en-GB" sz="1200" i="1" err="1">
                <a:solidFill>
                  <a:schemeClr val="tx1">
                    <a:lumMod val="75000"/>
                    <a:lumOff val="25000"/>
                  </a:schemeClr>
                </a:solidFill>
              </a:rPr>
              <a:t>Savienotie</a:t>
            </a:r>
            <a:r>
              <a:rPr lang="en-GB" sz="1200" i="1">
                <a:solidFill>
                  <a:schemeClr val="tx1">
                    <a:lumMod val="75000"/>
                    <a:lumOff val="25000"/>
                  </a:schemeClr>
                </a:solidFill>
              </a:rPr>
              <a:t> </a:t>
            </a:r>
            <a:r>
              <a:rPr lang="en-GB" sz="1200" i="1" err="1">
                <a:solidFill>
                  <a:schemeClr val="tx1">
                    <a:lumMod val="75000"/>
                    <a:lumOff val="25000"/>
                  </a:schemeClr>
                </a:solidFill>
              </a:rPr>
              <a:t>punkti</a:t>
            </a:r>
            <a:r>
              <a:rPr lang="en-GB" sz="1200" i="1">
                <a:solidFill>
                  <a:schemeClr val="tx1">
                    <a:lumMod val="75000"/>
                    <a:lumOff val="25000"/>
                  </a:schemeClr>
                </a:solidFill>
              </a:rPr>
              <a:t> </a:t>
            </a:r>
            <a:r>
              <a:rPr lang="en-GB" sz="1200" i="1" err="1">
                <a:solidFill>
                  <a:schemeClr val="tx1">
                    <a:lumMod val="75000"/>
                    <a:lumOff val="25000"/>
                  </a:schemeClr>
                </a:solidFill>
              </a:rPr>
              <a:t>atspoguļo</a:t>
            </a:r>
            <a:r>
              <a:rPr lang="en-GB" sz="1200" i="1">
                <a:solidFill>
                  <a:schemeClr val="tx1">
                    <a:lumMod val="75000"/>
                    <a:lumOff val="25000"/>
                  </a:schemeClr>
                </a:solidFill>
              </a:rPr>
              <a:t> </a:t>
            </a:r>
            <a:r>
              <a:rPr lang="en-GB" sz="1200" i="1" err="1">
                <a:solidFill>
                  <a:schemeClr val="tx1">
                    <a:lumMod val="75000"/>
                    <a:lumOff val="25000"/>
                  </a:schemeClr>
                </a:solidFill>
              </a:rPr>
              <a:t>gadus</a:t>
            </a:r>
            <a:r>
              <a:rPr lang="en-GB" sz="1200" i="1">
                <a:solidFill>
                  <a:schemeClr val="tx1">
                    <a:lumMod val="75000"/>
                    <a:lumOff val="25000"/>
                  </a:schemeClr>
                </a:solidFill>
              </a:rPr>
              <a:t> </a:t>
            </a:r>
            <a:r>
              <a:rPr lang="en-GB" sz="1200" i="1" err="1">
                <a:solidFill>
                  <a:schemeClr val="tx1">
                    <a:lumMod val="75000"/>
                    <a:lumOff val="25000"/>
                  </a:schemeClr>
                </a:solidFill>
              </a:rPr>
              <a:t>pēc</a:t>
            </a:r>
            <a:r>
              <a:rPr lang="en-GB" sz="1200" i="1">
                <a:solidFill>
                  <a:schemeClr val="tx1">
                    <a:lumMod val="75000"/>
                    <a:lumOff val="25000"/>
                  </a:schemeClr>
                </a:solidFill>
              </a:rPr>
              <a:t> FDL </a:t>
            </a:r>
            <a:r>
              <a:rPr lang="en-GB" sz="1200" i="1" err="1">
                <a:solidFill>
                  <a:schemeClr val="tx1">
                    <a:lumMod val="75000"/>
                    <a:lumOff val="25000"/>
                  </a:schemeClr>
                </a:solidFill>
              </a:rPr>
              <a:t>ieviešanas</a:t>
            </a:r>
            <a:r>
              <a:rPr lang="en-GB" sz="1200" i="1">
                <a:solidFill>
                  <a:schemeClr val="tx1">
                    <a:lumMod val="75000"/>
                    <a:lumOff val="25000"/>
                  </a:schemeClr>
                </a:solidFill>
              </a:rPr>
              <a:t>. </a:t>
            </a:r>
            <a:r>
              <a:rPr lang="en-GB" sz="1200" i="1" err="1">
                <a:solidFill>
                  <a:schemeClr val="tx1">
                    <a:lumMod val="75000"/>
                    <a:lumOff val="25000"/>
                  </a:schemeClr>
                </a:solidFill>
              </a:rPr>
              <a:t>Avots</a:t>
            </a:r>
            <a:r>
              <a:rPr lang="en-GB" sz="1200" i="1">
                <a:solidFill>
                  <a:schemeClr val="tx1">
                    <a:lumMod val="75000"/>
                    <a:lumOff val="25000"/>
                  </a:schemeClr>
                </a:solidFill>
              </a:rPr>
              <a:t>: </a:t>
            </a:r>
            <a:r>
              <a:rPr lang="en-US" sz="1200" i="1" err="1">
                <a:solidFill>
                  <a:schemeClr val="tx1">
                    <a:lumMod val="75000"/>
                    <a:lumOff val="25000"/>
                  </a:schemeClr>
                </a:solidFill>
              </a:rPr>
              <a:t>Ameco</a:t>
            </a:r>
            <a:r>
              <a:rPr lang="en-US" sz="1200" i="1">
                <a:solidFill>
                  <a:schemeClr val="tx1">
                    <a:lumMod val="75000"/>
                    <a:lumOff val="25000"/>
                  </a:schemeClr>
                </a:solidFill>
              </a:rPr>
              <a:t>, </a:t>
            </a:r>
            <a:r>
              <a:rPr lang="en-US" sz="1200" i="1" err="1">
                <a:solidFill>
                  <a:schemeClr val="tx1">
                    <a:lumMod val="75000"/>
                    <a:lumOff val="25000"/>
                  </a:schemeClr>
                </a:solidFill>
              </a:rPr>
              <a:t>Eiropas</a:t>
            </a:r>
            <a:r>
              <a:rPr lang="en-US" sz="1200" i="1">
                <a:solidFill>
                  <a:schemeClr val="tx1">
                    <a:lumMod val="75000"/>
                    <a:lumOff val="25000"/>
                  </a:schemeClr>
                </a:solidFill>
              </a:rPr>
              <a:t> </a:t>
            </a:r>
            <a:r>
              <a:rPr lang="en-US" sz="1200" i="1" err="1">
                <a:solidFill>
                  <a:schemeClr val="tx1">
                    <a:lumMod val="75000"/>
                    <a:lumOff val="25000"/>
                  </a:schemeClr>
                </a:solidFill>
              </a:rPr>
              <a:t>Komisijas</a:t>
            </a:r>
            <a:r>
              <a:rPr lang="en-US" sz="1200" i="1">
                <a:solidFill>
                  <a:schemeClr val="tx1">
                    <a:lumMod val="75000"/>
                    <a:lumOff val="25000"/>
                  </a:schemeClr>
                </a:solidFill>
              </a:rPr>
              <a:t> </a:t>
            </a:r>
            <a:r>
              <a:rPr lang="en-US" sz="1200" i="1" err="1">
                <a:solidFill>
                  <a:schemeClr val="tx1">
                    <a:lumMod val="75000"/>
                    <a:lumOff val="25000"/>
                  </a:schemeClr>
                </a:solidFill>
              </a:rPr>
              <a:t>datubāze</a:t>
            </a:r>
            <a:endParaRPr lang="en-US" sz="1200">
              <a:solidFill>
                <a:schemeClr val="tx1">
                  <a:lumMod val="75000"/>
                  <a:lumOff val="25000"/>
                </a:schemeClr>
              </a:solidFill>
            </a:endParaRPr>
          </a:p>
        </p:txBody>
      </p:sp>
    </p:spTree>
    <p:extLst>
      <p:ext uri="{BB962C8B-B14F-4D97-AF65-F5344CB8AC3E}">
        <p14:creationId xmlns:p14="http://schemas.microsoft.com/office/powerpoint/2010/main" val="148389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a:t>Latvija ir viena no tām valstīm, kas periodā kopš 2015.un 2016.gada īsteno fiskālo ekspansiju</a:t>
            </a:r>
          </a:p>
        </p:txBody>
      </p:sp>
      <p:sp>
        <p:nvSpPr>
          <p:cNvPr id="6" name="Slide Number Placeholder 5"/>
          <p:cNvSpPr>
            <a:spLocks noGrp="1"/>
          </p:cNvSpPr>
          <p:nvPr>
            <p:ph type="sldNum" sz="quarter" idx="12"/>
          </p:nvPr>
        </p:nvSpPr>
        <p:spPr/>
        <p:txBody>
          <a:bodyPr/>
          <a:lstStyle/>
          <a:p>
            <a:fld id="{6112C14F-654A-48BF-A324-8B07BD5B5F7F}" type="slidenum">
              <a:rPr lang="lv-LV" smtClean="0"/>
              <a:t>6</a:t>
            </a:fld>
            <a:endParaRPr lang="lv-LV"/>
          </a:p>
        </p:txBody>
      </p:sp>
      <p:sp>
        <p:nvSpPr>
          <p:cNvPr id="13" name="TextBox 12"/>
          <p:cNvSpPr txBox="1"/>
          <p:nvPr/>
        </p:nvSpPr>
        <p:spPr>
          <a:xfrm>
            <a:off x="2382253" y="6047874"/>
            <a:ext cx="8983578" cy="276999"/>
          </a:xfrm>
          <a:prstGeom prst="rect">
            <a:avLst/>
          </a:prstGeom>
          <a:noFill/>
        </p:spPr>
        <p:txBody>
          <a:bodyPr wrap="square" rtlCol="0">
            <a:spAutoFit/>
          </a:bodyPr>
          <a:lstStyle/>
          <a:p>
            <a:r>
              <a:rPr lang="en-US" sz="1200" i="1" err="1"/>
              <a:t>Fiskālā</a:t>
            </a:r>
            <a:r>
              <a:rPr lang="en-US" sz="1200" i="1"/>
              <a:t> </a:t>
            </a:r>
            <a:r>
              <a:rPr lang="en-US" sz="1200" i="1" err="1"/>
              <a:t>ietekme</a:t>
            </a:r>
            <a:r>
              <a:rPr lang="en-US" sz="1200" i="1"/>
              <a:t> ES </a:t>
            </a:r>
            <a:r>
              <a:rPr lang="en-US" sz="1200" i="1" err="1"/>
              <a:t>dalībvalstīs</a:t>
            </a:r>
            <a:r>
              <a:rPr lang="en-US" sz="1200" i="1"/>
              <a:t>. 2015.-2019.gadu </a:t>
            </a:r>
            <a:r>
              <a:rPr lang="en-US" sz="1200" i="1" err="1"/>
              <a:t>izmaiņas</a:t>
            </a:r>
            <a:r>
              <a:rPr lang="en-US" sz="1200" i="1"/>
              <a:t> </a:t>
            </a:r>
            <a:r>
              <a:rPr lang="en-US" sz="1200" i="1" err="1"/>
              <a:t>primārajā</a:t>
            </a:r>
            <a:r>
              <a:rPr lang="en-US" sz="1200" i="1"/>
              <a:t> </a:t>
            </a:r>
            <a:r>
              <a:rPr lang="en-US" sz="1200" i="1" err="1"/>
              <a:t>bilancē</a:t>
            </a:r>
            <a:r>
              <a:rPr lang="en-US" sz="1200" i="1"/>
              <a:t>, % no </a:t>
            </a:r>
            <a:r>
              <a:rPr lang="en-US" sz="1200" i="1" err="1"/>
              <a:t>potenciālā</a:t>
            </a:r>
            <a:r>
              <a:rPr lang="en-US" sz="1200" i="1"/>
              <a:t> IKP. </a:t>
            </a:r>
            <a:r>
              <a:rPr lang="en-US" sz="1200" i="1" err="1"/>
              <a:t>Avots</a:t>
            </a:r>
            <a:r>
              <a:rPr lang="en-US" sz="1200" i="1"/>
              <a:t>: </a:t>
            </a:r>
            <a:r>
              <a:rPr lang="en-US" sz="1200" i="1" err="1"/>
              <a:t>Ameco</a:t>
            </a:r>
            <a:r>
              <a:rPr lang="en-US" sz="1200" i="1"/>
              <a:t>, </a:t>
            </a:r>
            <a:r>
              <a:rPr lang="en-US" sz="1200" i="1" err="1"/>
              <a:t>Eiropas</a:t>
            </a:r>
            <a:r>
              <a:rPr lang="en-US" sz="1200" i="1"/>
              <a:t> </a:t>
            </a:r>
            <a:r>
              <a:rPr lang="en-US" sz="1200" i="1" err="1"/>
              <a:t>Komisijas</a:t>
            </a:r>
            <a:r>
              <a:rPr lang="en-US" sz="1200" i="1"/>
              <a:t> </a:t>
            </a:r>
            <a:r>
              <a:rPr lang="en-US" sz="1200" i="1" err="1"/>
              <a:t>datubāze</a:t>
            </a:r>
            <a:r>
              <a:rPr lang="en-US" sz="1200" i="1"/>
              <a:t>.</a:t>
            </a:r>
            <a:endParaRPr lang="en-US" sz="120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90827387"/>
              </p:ext>
            </p:extLst>
          </p:nvPr>
        </p:nvGraphicFramePr>
        <p:xfrm>
          <a:off x="2189163" y="1604963"/>
          <a:ext cx="9164637"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715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lv-LV"/>
              <a:t>Jauni fiskālie riski, kurus ir svarīgi kvantificēt</a:t>
            </a:r>
          </a:p>
        </p:txBody>
      </p:sp>
      <p:sp>
        <p:nvSpPr>
          <p:cNvPr id="3" name="Content Placeholder 2"/>
          <p:cNvSpPr>
            <a:spLocks noGrp="1"/>
          </p:cNvSpPr>
          <p:nvPr>
            <p:ph idx="1"/>
          </p:nvPr>
        </p:nvSpPr>
        <p:spPr/>
        <p:txBody>
          <a:bodyPr/>
          <a:lstStyle/>
          <a:p>
            <a:pPr marL="514350" indent="-514350" algn="just">
              <a:buFont typeface="+mj-lt"/>
              <a:buAutoNum type="arabicPeriod"/>
            </a:pPr>
            <a:r>
              <a:rPr lang="lv-LV" dirty="0"/>
              <a:t>Finanšu sektora risks</a:t>
            </a:r>
          </a:p>
          <a:p>
            <a:pPr marL="514350" indent="-514350" algn="just">
              <a:buFont typeface="+mj-lt"/>
              <a:buAutoNum type="arabicPeriod"/>
            </a:pPr>
            <a:r>
              <a:rPr lang="lv-LV" dirty="0"/>
              <a:t>Valsts un pašvaldību </a:t>
            </a:r>
            <a:r>
              <a:rPr lang="lv-LV" dirty="0" smtClean="0"/>
              <a:t>kapitālsabiedrību </a:t>
            </a:r>
            <a:r>
              <a:rPr lang="lv-LV" dirty="0"/>
              <a:t>risks</a:t>
            </a:r>
          </a:p>
          <a:p>
            <a:pPr marL="514350" indent="-514350" algn="just">
              <a:buFont typeface="+mj-lt"/>
              <a:buAutoNum type="arabicPeriod"/>
            </a:pPr>
            <a:r>
              <a:rPr lang="lv-LV" dirty="0"/>
              <a:t>Publiskās un privātās </a:t>
            </a:r>
            <a:r>
              <a:rPr lang="lv-LV" dirty="0" smtClean="0"/>
              <a:t>partnerības projektu </a:t>
            </a:r>
            <a:r>
              <a:rPr lang="lv-LV" dirty="0"/>
              <a:t>risks</a:t>
            </a:r>
          </a:p>
          <a:p>
            <a:pPr marL="0" indent="0" algn="just">
              <a:buNone/>
            </a:pPr>
            <a:endParaRPr lang="lv-LV" dirty="0"/>
          </a:p>
          <a:p>
            <a:pPr marL="0" indent="0" algn="just">
              <a:buNone/>
            </a:pPr>
            <a:r>
              <a:rPr lang="lv-LV" dirty="0"/>
              <a:t>Tāpēc Padome aicina Valdību vērtēt un atjaunot noteikumus </a:t>
            </a:r>
            <a:r>
              <a:rPr lang="en-GB" dirty="0"/>
              <a:t>Nr.229 "</a:t>
            </a:r>
            <a:r>
              <a:rPr lang="en-GB" dirty="0" err="1"/>
              <a:t>Noteikumi</a:t>
            </a:r>
            <a:r>
              <a:rPr lang="en-GB" dirty="0"/>
              <a:t> par </a:t>
            </a:r>
            <a:r>
              <a:rPr lang="en-GB" dirty="0" err="1"/>
              <a:t>fiskālo</a:t>
            </a:r>
            <a:r>
              <a:rPr lang="en-GB" dirty="0"/>
              <a:t> </a:t>
            </a:r>
            <a:r>
              <a:rPr lang="en-GB" dirty="0" err="1"/>
              <a:t>risku</a:t>
            </a:r>
            <a:r>
              <a:rPr lang="en-GB" dirty="0"/>
              <a:t> </a:t>
            </a:r>
            <a:r>
              <a:rPr lang="en-GB" dirty="0" err="1"/>
              <a:t>vispārējo</a:t>
            </a:r>
            <a:r>
              <a:rPr lang="en-GB" dirty="0"/>
              <a:t> </a:t>
            </a:r>
            <a:r>
              <a:rPr lang="en-GB" dirty="0" err="1"/>
              <a:t>vadību</a:t>
            </a:r>
            <a:r>
              <a:rPr lang="en-GB" dirty="0"/>
              <a:t> un par </a:t>
            </a:r>
            <a:r>
              <a:rPr lang="en-GB" dirty="0" err="1"/>
              <a:t>fiskālās</a:t>
            </a:r>
            <a:r>
              <a:rPr lang="en-GB" dirty="0"/>
              <a:t> </a:t>
            </a:r>
            <a:r>
              <a:rPr lang="en-GB" dirty="0" err="1"/>
              <a:t>nodrošinājuma</a:t>
            </a:r>
            <a:r>
              <a:rPr lang="en-GB" dirty="0"/>
              <a:t> </a:t>
            </a:r>
            <a:r>
              <a:rPr lang="en-GB" dirty="0" err="1"/>
              <a:t>rezerves</a:t>
            </a:r>
            <a:r>
              <a:rPr lang="en-GB" dirty="0"/>
              <a:t> </a:t>
            </a:r>
            <a:r>
              <a:rPr lang="en-GB" dirty="0" err="1"/>
              <a:t>apjoma</a:t>
            </a:r>
            <a:r>
              <a:rPr lang="en-GB" dirty="0"/>
              <a:t> </a:t>
            </a:r>
            <a:r>
              <a:rPr lang="en-GB" dirty="0" err="1"/>
              <a:t>noteikšanas</a:t>
            </a:r>
            <a:r>
              <a:rPr lang="en-GB" dirty="0"/>
              <a:t> </a:t>
            </a:r>
            <a:r>
              <a:rPr lang="en-GB" dirty="0" err="1"/>
              <a:t>metodoloģiju</a:t>
            </a:r>
            <a:r>
              <a:rPr lang="lv-LV" dirty="0"/>
              <a:t>", kā arī aicināt Finanšu ministriju darbu pie minēto risku kvantificēšanas nosacījumu pilnveides uzsākt nekavējoties.</a:t>
            </a:r>
            <a:r>
              <a:rPr lang="en-GB" dirty="0"/>
              <a:t> </a:t>
            </a:r>
            <a:endParaRPr lang="lv-LV" dirty="0"/>
          </a:p>
        </p:txBody>
      </p:sp>
      <p:sp>
        <p:nvSpPr>
          <p:cNvPr id="4" name="Date Placeholder 3"/>
          <p:cNvSpPr>
            <a:spLocks noGrp="1"/>
          </p:cNvSpPr>
          <p:nvPr>
            <p:ph type="dt" sz="half" idx="10"/>
          </p:nvPr>
        </p:nvSpPr>
        <p:spPr/>
        <p:txBody>
          <a:bodyPr/>
          <a:lstStyle/>
          <a:p>
            <a:r>
              <a:rPr lang="lv-LV"/>
              <a:t>10.04.2018</a:t>
            </a:r>
          </a:p>
        </p:txBody>
      </p:sp>
      <p:sp>
        <p:nvSpPr>
          <p:cNvPr id="6" name="Slide Number Placeholder 5"/>
          <p:cNvSpPr>
            <a:spLocks noGrp="1"/>
          </p:cNvSpPr>
          <p:nvPr>
            <p:ph type="sldNum" sz="quarter" idx="12"/>
          </p:nvPr>
        </p:nvSpPr>
        <p:spPr/>
        <p:txBody>
          <a:bodyPr/>
          <a:lstStyle/>
          <a:p>
            <a:fld id="{6112C14F-654A-48BF-A324-8B07BD5B5F7F}" type="slidenum">
              <a:rPr lang="lv-LV" smtClean="0"/>
              <a:t>7</a:t>
            </a:fld>
            <a:endParaRPr lang="lv-LV"/>
          </a:p>
        </p:txBody>
      </p:sp>
      <p:sp>
        <p:nvSpPr>
          <p:cNvPr id="8" name="Footer Placeholder 4"/>
          <p:cNvSpPr>
            <a:spLocks noGrp="1"/>
          </p:cNvSpPr>
          <p:nvPr>
            <p:ph type="ftr" sz="quarter" idx="11"/>
          </p:nvPr>
        </p:nvSpPr>
        <p:spPr/>
        <p:txBody>
          <a:bodyPr/>
          <a:lstStyle/>
          <a:p>
            <a:r>
              <a:rPr lang="lv-LV"/>
              <a:t>Viedoklis par Latvijas Stabilitātes programmu 2018.-2021. gadam</a:t>
            </a:r>
          </a:p>
        </p:txBody>
      </p:sp>
    </p:spTree>
    <p:extLst>
      <p:ext uri="{BB962C8B-B14F-4D97-AF65-F5344CB8AC3E}">
        <p14:creationId xmlns:p14="http://schemas.microsoft.com/office/powerpoint/2010/main" val="3923192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t>Fiskālo nosacījumu izpildes novērtējuma pilnveides nepieciešamība</a:t>
            </a:r>
          </a:p>
        </p:txBody>
      </p:sp>
      <p:sp>
        <p:nvSpPr>
          <p:cNvPr id="3" name="Content Placeholder 2"/>
          <p:cNvSpPr>
            <a:spLocks noGrp="1"/>
          </p:cNvSpPr>
          <p:nvPr>
            <p:ph idx="1"/>
          </p:nvPr>
        </p:nvSpPr>
        <p:spPr/>
        <p:txBody>
          <a:bodyPr vert="horz" lIns="91440" tIns="45720" rIns="91440" bIns="45720" rtlCol="0" anchor="t">
            <a:normAutofit fontScale="92500"/>
          </a:bodyPr>
          <a:lstStyle/>
          <a:p>
            <a:pPr marL="0" indent="0" algn="just">
              <a:buNone/>
            </a:pPr>
            <a:r>
              <a:rPr lang="lv-LV" dirty="0"/>
              <a:t>Fiskālās disciplīnas likums ir pieticīgs fiskālo nosacījumu izpildes novērtējumā par iepriekšējiem periodiem. Likums piedāvā tikai strukturālās bilances noviržu no plāniem vērtēšanas uzdevumu.</a:t>
            </a:r>
          </a:p>
          <a:p>
            <a:pPr marL="0" indent="0" algn="just">
              <a:buNone/>
            </a:pPr>
            <a:r>
              <a:rPr lang="lv-LV" dirty="0"/>
              <a:t>Padome norāda, ka nav pilnībā </a:t>
            </a:r>
            <a:r>
              <a:rPr lang="lv-LV" dirty="0" smtClean="0"/>
              <a:t>ieviesta </a:t>
            </a:r>
            <a:r>
              <a:rPr lang="lv-LV" dirty="0"/>
              <a:t>Direktīvas 2011/85/ES </a:t>
            </a:r>
            <a:r>
              <a:rPr lang="lv-LV" dirty="0" smtClean="0"/>
              <a:t>"Par </a:t>
            </a:r>
            <a:r>
              <a:rPr lang="lv-LV" dirty="0"/>
              <a:t>prasībām dalībvalstu budžeta </a:t>
            </a:r>
            <a:r>
              <a:rPr lang="lv-LV" dirty="0" smtClean="0"/>
              <a:t>struktūrām" 4.panta sestā daļa</a:t>
            </a:r>
            <a:endParaRPr lang="lv-LV" dirty="0">
              <a:cs typeface="Calibri"/>
            </a:endParaRPr>
          </a:p>
          <a:p>
            <a:pPr marL="457200" lvl="1" indent="0" algn="just">
              <a:buNone/>
            </a:pPr>
            <a:r>
              <a:rPr lang="lv-LV" i="1" dirty="0"/>
              <a:t>Par fiskālajai plānošanai izmantotām makroekonomiskajām un budžeta prognozēm veic regulāru, objektīvu un vispusīgu </a:t>
            </a:r>
            <a:r>
              <a:rPr lang="lv-LV" i="1" dirty="0" err="1"/>
              <a:t>izvērtējumu</a:t>
            </a:r>
            <a:r>
              <a:rPr lang="lv-LV" i="1" dirty="0"/>
              <a:t>, kura pamatā ir objektīvi kritēriji, tostarp </a:t>
            </a:r>
            <a:r>
              <a:rPr lang="lv-LV" i="1" dirty="0" err="1"/>
              <a:t>ex</a:t>
            </a:r>
            <a:r>
              <a:rPr lang="lv-LV" i="1" dirty="0"/>
              <a:t> post </a:t>
            </a:r>
            <a:r>
              <a:rPr lang="lv-LV" i="1" dirty="0" err="1"/>
              <a:t>izvērtējumu</a:t>
            </a:r>
            <a:r>
              <a:rPr lang="lv-LV" i="1" dirty="0"/>
              <a:t>. Minētā </a:t>
            </a:r>
            <a:r>
              <a:rPr lang="lv-LV" i="1" dirty="0" err="1"/>
              <a:t>izvērtējuma</a:t>
            </a:r>
            <a:r>
              <a:rPr lang="lv-LV" i="1" dirty="0"/>
              <a:t> rezultātus dara zināmus atklātībai un attiecīgi ņem vērā, sagatavojot turpmākās makroekonomiskās un budžeta prognozes. Ja izvērtēšanas rezultātā tiek konstatēta būtiska novirze, kas ietekmē makroekonomiskās prognozes attiecībā uz vismaz četru secīgu gadu laikposmu, attiecīgā dalībvalsts veic vajadzīgos pasākumus un dara tos zināmus atklātībai.</a:t>
            </a:r>
          </a:p>
        </p:txBody>
      </p:sp>
      <p:sp>
        <p:nvSpPr>
          <p:cNvPr id="4" name="Date Placeholder 3"/>
          <p:cNvSpPr>
            <a:spLocks noGrp="1"/>
          </p:cNvSpPr>
          <p:nvPr>
            <p:ph type="dt" sz="half" idx="10"/>
          </p:nvPr>
        </p:nvSpPr>
        <p:spPr/>
        <p:txBody>
          <a:bodyPr/>
          <a:lstStyle/>
          <a:p>
            <a:r>
              <a:rPr lang="lv-LV"/>
              <a:t>10.04.2018</a:t>
            </a:r>
          </a:p>
        </p:txBody>
      </p:sp>
      <p:sp>
        <p:nvSpPr>
          <p:cNvPr id="6" name="Slide Number Placeholder 5"/>
          <p:cNvSpPr>
            <a:spLocks noGrp="1"/>
          </p:cNvSpPr>
          <p:nvPr>
            <p:ph type="sldNum" sz="quarter" idx="12"/>
          </p:nvPr>
        </p:nvSpPr>
        <p:spPr/>
        <p:txBody>
          <a:bodyPr/>
          <a:lstStyle/>
          <a:p>
            <a:fld id="{6112C14F-654A-48BF-A324-8B07BD5B5F7F}" type="slidenum">
              <a:rPr lang="lv-LV" smtClean="0"/>
              <a:t>8</a:t>
            </a:fld>
            <a:endParaRPr lang="lv-LV"/>
          </a:p>
        </p:txBody>
      </p:sp>
      <p:sp>
        <p:nvSpPr>
          <p:cNvPr id="8" name="Footer Placeholder 4"/>
          <p:cNvSpPr>
            <a:spLocks noGrp="1"/>
          </p:cNvSpPr>
          <p:nvPr>
            <p:ph type="ftr" sz="quarter" idx="11"/>
          </p:nvPr>
        </p:nvSpPr>
        <p:spPr/>
        <p:txBody>
          <a:bodyPr/>
          <a:lstStyle/>
          <a:p>
            <a:r>
              <a:rPr lang="lv-LV"/>
              <a:t>Viedoklis par Latvijas Stabilitātes programmu 2018.-2021. gadam</a:t>
            </a:r>
          </a:p>
        </p:txBody>
      </p:sp>
    </p:spTree>
    <p:extLst>
      <p:ext uri="{BB962C8B-B14F-4D97-AF65-F5344CB8AC3E}">
        <p14:creationId xmlns:p14="http://schemas.microsoft.com/office/powerpoint/2010/main" val="2600090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195474"/>
            <a:ext cx="9144000" cy="1360321"/>
          </a:xfrm>
        </p:spPr>
        <p:txBody>
          <a:bodyPr>
            <a:normAutofit/>
          </a:bodyPr>
          <a:lstStyle/>
          <a:p>
            <a:r>
              <a:rPr lang="lv-LV" sz="4400"/>
              <a:t>Paldies par uzmanību! </a:t>
            </a:r>
          </a:p>
        </p:txBody>
      </p:sp>
      <p:sp>
        <p:nvSpPr>
          <p:cNvPr id="4" name="Datuma vietturis 3"/>
          <p:cNvSpPr>
            <a:spLocks noGrp="1"/>
          </p:cNvSpPr>
          <p:nvPr>
            <p:ph type="dt" sz="half" idx="10"/>
          </p:nvPr>
        </p:nvSpPr>
        <p:spPr/>
        <p:txBody>
          <a:bodyPr/>
          <a:lstStyle/>
          <a:p>
            <a:fld id="{78C70420-D333-4355-9204-B111B2478732}" type="datetime1">
              <a:rPr lang="lv-LV"/>
              <a:pPr/>
              <a:t>09.04.2018</a:t>
            </a:fld>
            <a:endParaRPr lang="lv-LV"/>
          </a:p>
        </p:txBody>
      </p:sp>
      <p:sp>
        <p:nvSpPr>
          <p:cNvPr id="5" name="Subtitle 2"/>
          <p:cNvSpPr txBox="1">
            <a:spLocks/>
          </p:cNvSpPr>
          <p:nvPr/>
        </p:nvSpPr>
        <p:spPr>
          <a:xfrm>
            <a:off x="5015528" y="4182930"/>
            <a:ext cx="6559485" cy="2031476"/>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r">
              <a:defRPr/>
            </a:pPr>
            <a:r>
              <a:rPr lang="lv-LV"/>
              <a:t>Fiskālās disciplīnas padome</a:t>
            </a:r>
            <a:br>
              <a:rPr lang="lv-LV"/>
            </a:br>
            <a:r>
              <a:rPr lang="lv-LV"/>
              <a:t>Smilšu ielā 1-512  Rīgā  LV-1919</a:t>
            </a:r>
            <a:br>
              <a:rPr lang="lv-LV"/>
            </a:br>
            <a:r>
              <a:rPr lang="lv-LV"/>
              <a:t>Tālr.: +371 6708 3650</a:t>
            </a:r>
            <a:br>
              <a:rPr lang="lv-LV"/>
            </a:br>
            <a:r>
              <a:rPr lang="lv-LV"/>
              <a:t>E-pasts: info@fdp.gov.lv</a:t>
            </a:r>
            <a:br>
              <a:rPr lang="lv-LV"/>
            </a:br>
            <a:r>
              <a:rPr lang="lv-LV"/>
              <a:t>Mājaslapa: http://fdp.gov.lv </a:t>
            </a:r>
            <a:br>
              <a:rPr lang="lv-LV"/>
            </a:br>
            <a:r>
              <a:rPr lang="lv-LV"/>
              <a:t>Twitter: @Fiskalapadome</a:t>
            </a:r>
            <a:br>
              <a:rPr lang="lv-LV"/>
            </a:br>
            <a:r>
              <a:rPr lang="lv-LV"/>
              <a:t>Facebook: fiskalapadome</a:t>
            </a:r>
            <a:br>
              <a:rPr lang="lv-LV"/>
            </a:br>
            <a:endParaRPr kumimoji="0" lang="lv-LV" sz="3200" b="0" i="0" u="none" strike="noStrike" kern="1200" cap="none" spc="0" normalizeH="0" baseline="0" noProof="0">
              <a:ln>
                <a:noFill/>
              </a:ln>
              <a:solidFill>
                <a:schemeClr val="tx1">
                  <a:lumMod val="65000"/>
                  <a:lumOff val="35000"/>
                </a:schemeClr>
              </a:solidFill>
              <a:effectLst/>
              <a:uLnTx/>
              <a:uFillTx/>
              <a:latin typeface="Calibri"/>
              <a:ea typeface="+mn-ea"/>
              <a:cs typeface="+mn-cs"/>
            </a:endParaRPr>
          </a:p>
        </p:txBody>
      </p:sp>
    </p:spTree>
    <p:extLst>
      <p:ext uri="{BB962C8B-B14F-4D97-AF65-F5344CB8AC3E}">
        <p14:creationId xmlns:p14="http://schemas.microsoft.com/office/powerpoint/2010/main" val="1609416152"/>
      </p:ext>
    </p:extLst>
  </p:cSld>
  <p:clrMapOvr>
    <a:masterClrMapping/>
  </p:clrMapOvr>
</p:sld>
</file>

<file path=ppt/theme/theme1.xml><?xml version="1.0" encoding="utf-8"?>
<a:theme xmlns:a="http://schemas.openxmlformats.org/drawingml/2006/main" name="7_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F58CCBB6005E9C4F91FE64D77491D1CF" ma:contentTypeVersion="7" ma:contentTypeDescription="Izveidot jaunu dokumentu." ma:contentTypeScope="" ma:versionID="5e512ce049bad84bd051459d684809da">
  <xsd:schema xmlns:xsd="http://www.w3.org/2001/XMLSchema" xmlns:xs="http://www.w3.org/2001/XMLSchema" xmlns:p="http://schemas.microsoft.com/office/2006/metadata/properties" xmlns:ns2="9c5f4703-e5b5-4a71-bd00-8c265978af61" xmlns:ns3="18cde31a-aed2-49ce-b570-e812b29b6342" targetNamespace="http://schemas.microsoft.com/office/2006/metadata/properties" ma:root="true" ma:fieldsID="fdd91807b70de961407cdf1faa21e3a0" ns2:_="" ns3:_="">
    <xsd:import namespace="9c5f4703-e5b5-4a71-bd00-8c265978af61"/>
    <xsd:import namespace="18cde31a-aed2-49ce-b570-e812b29b63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5f4703-e5b5-4a71-bd00-8c265978af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8cde31a-aed2-49ce-b570-e812b29b6342"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8cde31a-aed2-49ce-b570-e812b29b6342">
      <UserInfo>
        <DisplayName>Dace Kalsone</DisplayName>
        <AccountId>11</AccountId>
        <AccountType/>
      </UserInfo>
      <UserInfo>
        <DisplayName>Jānis Platais</DisplayName>
        <AccountId>12</AccountId>
        <AccountType/>
      </UserInfo>
      <UserInfo>
        <DisplayName>Elīna Veide</DisplayName>
        <AccountId>22</AccountId>
        <AccountType/>
      </UserInfo>
    </SharedWithUsers>
  </documentManagement>
</p:properties>
</file>

<file path=customXml/itemProps1.xml><?xml version="1.0" encoding="utf-8"?>
<ds:datastoreItem xmlns:ds="http://schemas.openxmlformats.org/officeDocument/2006/customXml" ds:itemID="{48AE7FFE-5525-4DE7-9F45-032C3A473FC4}">
  <ds:schemaRefs>
    <ds:schemaRef ds:uri="18cde31a-aed2-49ce-b570-e812b29b6342"/>
    <ds:schemaRef ds:uri="9c5f4703-e5b5-4a71-bd00-8c265978af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032299E-B1F3-4420-96E2-630224179A8A}">
  <ds:schemaRefs>
    <ds:schemaRef ds:uri="http://schemas.microsoft.com/sharepoint/v3/contenttype/forms"/>
  </ds:schemaRefs>
</ds:datastoreItem>
</file>

<file path=customXml/itemProps3.xml><?xml version="1.0" encoding="utf-8"?>
<ds:datastoreItem xmlns:ds="http://schemas.openxmlformats.org/officeDocument/2006/customXml" ds:itemID="{C72C8CC1-AEF4-424E-BF75-336EA2EFAB17}">
  <ds:schemaRefs>
    <ds:schemaRef ds:uri="9c5f4703-e5b5-4a71-bd00-8c265978af61"/>
    <ds:schemaRef ds:uri="http://schemas.microsoft.com/office/2006/documentManagement/types"/>
    <ds:schemaRef ds:uri="http://www.w3.org/XML/1998/namespace"/>
    <ds:schemaRef ds:uri="http://schemas.openxmlformats.org/package/2006/metadata/core-properties"/>
    <ds:schemaRef ds:uri="18cde31a-aed2-49ce-b570-e812b29b6342"/>
    <ds:schemaRef ds:uri="http://purl.org/dc/dcmitype/"/>
    <ds:schemaRef ds:uri="http://purl.org/dc/elements/1.1/"/>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TotalTime>
  <Words>678</Words>
  <Application>Microsoft Office PowerPoint</Application>
  <PresentationFormat>Widescreen</PresentationFormat>
  <Paragraphs>108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7_Office dizains</vt:lpstr>
      <vt:lpstr>Viedoklis par Latvijas Stabilitātes programmu 2018.-2021. gadam</vt:lpstr>
      <vt:lpstr>Kopsavilkums</vt:lpstr>
      <vt:lpstr>2017.gada rezultāti</vt:lpstr>
      <vt:lpstr>Vispārējie novērojumi</vt:lpstr>
      <vt:lpstr>Latvijā novērojama procikliska fiskālās politikas īstenošana (ekspansija), diemžēl arī periodā pēc FDL ieviešanas</vt:lpstr>
      <vt:lpstr>Latvija ir viena no tām valstīm, kas periodā kopš 2015.un 2016.gada īsteno fiskālo ekspansiju</vt:lpstr>
      <vt:lpstr>Jauni fiskālie riski, kurus ir svarīgi kvantificēt</vt:lpstr>
      <vt:lpstr>Fiskālo nosacījumu izpildes novērtējuma pilnveides nepieciešamība</vt:lpstr>
      <vt:lpstr>Paldies par uzmanību!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Viedoklis par Latvijas Stabilitātes Programmu 2018. - 2021. gadam</dc:title>
  <dc:creator>Fiskālās disciplīnas padome</dc:creator>
  <cp:lastModifiedBy>Dace Kalsone</cp:lastModifiedBy>
  <cp:revision>8</cp:revision>
  <dcterms:modified xsi:type="dcterms:W3CDTF">2018-04-09T11:11:03Z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0x010100F58CCBB6005E9C4F91FE64D77491D1CF</vt:lpwstr>
  </property>
</Properties>
</file>