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13"/>
  </p:notesMasterIdLst>
  <p:handoutMasterIdLst>
    <p:handoutMasterId r:id="rId14"/>
  </p:handoutMasterIdLst>
  <p:sldIdLst>
    <p:sldId id="256" r:id="rId5"/>
    <p:sldId id="346" r:id="rId6"/>
    <p:sldId id="334" r:id="rId7"/>
    <p:sldId id="336" r:id="rId8"/>
    <p:sldId id="344" r:id="rId9"/>
    <p:sldId id="345" r:id="rId10"/>
    <p:sldId id="343" r:id="rId11"/>
    <p:sldId id="321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/>
  <p:cmAuthor id="2" name="Janis" initials="JP" lastIdx="2" clrIdx="1"/>
  <p:cmAuthor id="3" name="Emils" initials="E" lastIdx="1" clrIdx="2"/>
  <p:cmAuthor id="4" name="Ubelis, Andzs" initials="UA" lastIdx="4" clrIdx="3">
    <p:extLst>
      <p:ext uri="{19B8F6BF-5375-455C-9EA6-DF929625EA0E}">
        <p15:presenceInfo xmlns:p15="http://schemas.microsoft.com/office/powerpoint/2012/main" userId="S-1-5-21-2401394320-663264643-1542394132-218988" providerId="AD"/>
      </p:ext>
    </p:extLst>
  </p:cmAuthor>
  <p:cmAuthor id="5" name="Janis Platais" initials="JP" lastIdx="1" clrIdx="4">
    <p:extLst>
      <p:ext uri="{19B8F6BF-5375-455C-9EA6-DF929625EA0E}">
        <p15:presenceInfo xmlns:p15="http://schemas.microsoft.com/office/powerpoint/2012/main" userId="80ea75557dae48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88" autoAdjust="0"/>
    <p:restoredTop sz="94580" autoAdjust="0"/>
  </p:normalViewPr>
  <p:slideViewPr>
    <p:cSldViewPr snapToGrid="0">
      <p:cViewPr varScale="1">
        <p:scale>
          <a:sx n="76" d="100"/>
          <a:sy n="76" d="100"/>
        </p:scale>
        <p:origin x="762" y="9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ietvediba\fdp_dokumenti\5_Zinojumi_viedokli\2019%20Starpzinojums\20190410_ex_post_an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8202586622243"/>
          <c:y val="5.7396035934766582E-2"/>
          <c:w val="0.81135851808142123"/>
          <c:h val="0.82155954520317864"/>
        </c:manualLayout>
      </c:layout>
      <c:lineChart>
        <c:grouping val="standard"/>
        <c:varyColors val="0"/>
        <c:ser>
          <c:idx val="0"/>
          <c:order val="0"/>
          <c:tx>
            <c:strRef>
              <c:f>'4.pielikuma 2.tabula'!$J$7</c:f>
              <c:strCache>
                <c:ptCount val="1"/>
                <c:pt idx="0">
                  <c:v>State budget expenditure (budget law) annual growth in % (real) (maximum)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'4.pielikuma 2.tabula'!$D$6:$I$6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'4.pielikuma 2.tabula'!$D$7:$I$7</c:f>
              <c:numCache>
                <c:formatCode>#\ ##0.0</c:formatCode>
                <c:ptCount val="6"/>
                <c:pt idx="0">
                  <c:v>-2.882294806838118</c:v>
                </c:pt>
                <c:pt idx="1">
                  <c:v>3.0572142500779629</c:v>
                </c:pt>
                <c:pt idx="2">
                  <c:v>3.961933078715334</c:v>
                </c:pt>
                <c:pt idx="3">
                  <c:v>2.005898396828385</c:v>
                </c:pt>
                <c:pt idx="4">
                  <c:v>4.9690544840760689</c:v>
                </c:pt>
                <c:pt idx="5">
                  <c:v>3.4849862356320078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7D-4C93-8965-F190B990C8D2}"/>
            </c:ext>
          </c:extLst>
        </c:ser>
        <c:ser>
          <c:idx val="1"/>
          <c:order val="1"/>
          <c:tx>
            <c:strRef>
              <c:f>'4.pielikuma 2.tabula'!$J$8</c:f>
              <c:strCache>
                <c:ptCount val="1"/>
                <c:pt idx="0">
                  <c:v>State budget expenditure (actual) annual growth in % (real)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'4.pielikuma 2.tabula'!$D$6:$I$6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'4.pielikuma 2.tabula'!$D$8:$I$8</c:f>
              <c:numCache>
                <c:formatCode>#\ ##0.0</c:formatCode>
                <c:ptCount val="6"/>
                <c:pt idx="0">
                  <c:v>1.6436886703329492</c:v>
                </c:pt>
                <c:pt idx="1">
                  <c:v>4.2941901121962891</c:v>
                </c:pt>
                <c:pt idx="2">
                  <c:v>3.0669353228785781</c:v>
                </c:pt>
                <c:pt idx="3">
                  <c:v>-0.50758207223047691</c:v>
                </c:pt>
                <c:pt idx="4">
                  <c:v>2.7536480023305074</c:v>
                </c:pt>
                <c:pt idx="5">
                  <c:v>9.1287291962821353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7D-4C93-8965-F190B990C8D2}"/>
            </c:ext>
          </c:extLst>
        </c:ser>
        <c:ser>
          <c:idx val="2"/>
          <c:order val="2"/>
          <c:tx>
            <c:strRef>
              <c:f>'4.pielikuma 2.tabula'!$J$9</c:f>
              <c:strCache>
                <c:ptCount val="1"/>
                <c:pt idx="0">
                  <c:v>10-year average potential GDP growth (t-5, t+4)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'4.pielikuma 2.tabula'!$D$6:$I$6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'4.pielikuma 2.tabula'!$D$9:$I$9</c:f>
              <c:numCache>
                <c:formatCode>#\ ##0.0</c:formatCode>
                <c:ptCount val="6"/>
                <c:pt idx="0">
                  <c:v>2.8444860204809967</c:v>
                </c:pt>
                <c:pt idx="1">
                  <c:v>2.9530989778748871</c:v>
                </c:pt>
                <c:pt idx="2">
                  <c:v>3.0312276953213324</c:v>
                </c:pt>
                <c:pt idx="3">
                  <c:v>3.0773242334061672</c:v>
                </c:pt>
                <c:pt idx="4">
                  <c:v>3.0909548741388146</c:v>
                </c:pt>
                <c:pt idx="5">
                  <c:v>3.1018593867249331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7D-4C93-8965-F190B990C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843840"/>
        <c:axId val="94327936"/>
      </c:lineChart>
      <c:catAx>
        <c:axId val="778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4327936"/>
        <c:crosses val="autoZero"/>
        <c:auto val="1"/>
        <c:lblAlgn val="ctr"/>
        <c:lblOffset val="100"/>
        <c:noMultiLvlLbl val="0"/>
      </c:catAx>
      <c:valAx>
        <c:axId val="943279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784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500"/>
      </a:pPr>
      <a:endParaRPr lang="lv-LV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0.64013</cdr:x>
      <cdr:y>0</cdr:y>
    </cdr:from>
    <cdr:to>
      <cdr:x>0.84652</cdr:x>
      <cdr:y>0.2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C763AAF-BCBC-4204-8BC0-53EE2A630133}"/>
            </a:ext>
          </a:extLst>
        </cdr:cNvPr>
        <cdr:cNvSpPr txBox="1"/>
      </cdr:nvSpPr>
      <cdr:spPr>
        <a:xfrm xmlns:a="http://schemas.openxmlformats.org/drawingml/2006/main">
          <a:off x="5866592" y="0"/>
          <a:ext cx="189143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500" dirty="0">
              <a:solidFill>
                <a:schemeClr val="bg1">
                  <a:lumMod val="50000"/>
                </a:schemeClr>
              </a:solidFill>
            </a:rPr>
            <a:t>Faktiskais valsts izdevumu pieaugums, 9,1%</a:t>
          </a:r>
        </a:p>
      </cdr:txBody>
    </cdr:sp>
  </cdr:relSizeAnchor>
  <cdr:relSizeAnchor xmlns:cdr="http://schemas.openxmlformats.org/drawingml/2006/chartDrawing">
    <cdr:from>
      <cdr:x>0.0819</cdr:x>
      <cdr:y>0.30301</cdr:y>
    </cdr:from>
    <cdr:to>
      <cdr:x>0.26486</cdr:x>
      <cdr:y>0.62187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009470D-3574-4595-A682-F69603248EDF}"/>
            </a:ext>
          </a:extLst>
        </cdr:cNvPr>
        <cdr:cNvSpPr txBox="1"/>
      </cdr:nvSpPr>
      <cdr:spPr>
        <a:xfrm xmlns:a="http://schemas.openxmlformats.org/drawingml/2006/main">
          <a:off x="750552" y="1385372"/>
          <a:ext cx="1676834" cy="1457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500" dirty="0">
              <a:solidFill>
                <a:schemeClr val="bg1">
                  <a:lumMod val="50000"/>
                </a:schemeClr>
              </a:solidFill>
            </a:rPr>
            <a:t>Potenciālā IKP augsme (10 gadu slīdošais vidējais), 2,8%-3,1%</a:t>
          </a:r>
        </a:p>
      </cdr:txBody>
    </cdr:sp>
  </cdr:relSizeAnchor>
  <cdr:relSizeAnchor xmlns:cdr="http://schemas.openxmlformats.org/drawingml/2006/chartDrawing">
    <cdr:from>
      <cdr:x>0.8454</cdr:x>
      <cdr:y>0.28941</cdr:y>
    </cdr:from>
    <cdr:to>
      <cdr:x>0.99619</cdr:x>
      <cdr:y>0.55977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E1A6B58-1004-441C-8FFD-F17EEAF7E727}"/>
            </a:ext>
          </a:extLst>
        </cdr:cNvPr>
        <cdr:cNvSpPr txBox="1"/>
      </cdr:nvSpPr>
      <cdr:spPr>
        <a:xfrm xmlns:a="http://schemas.openxmlformats.org/drawingml/2006/main">
          <a:off x="7747763" y="1323200"/>
          <a:ext cx="1381935" cy="123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500" dirty="0">
              <a:solidFill>
                <a:schemeClr val="bg1">
                  <a:lumMod val="50000"/>
                </a:schemeClr>
              </a:solidFill>
            </a:rPr>
            <a:t>Budžeta likumā plānotais valsts izdevumu pieaugums, 3,5%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156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10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pPr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651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fld id="{AACF8588-64BF-4344-96A4-E9662A4051CF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pPr/>
              <a:t>2019.04.21.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63C-FE13-41E8-ACB6-6386864BC071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290B-35D6-4C3A-BFBD-758CE31A7359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1A0A-F568-4732-9A48-9CF924E3C94B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3ABA-D30E-46BE-938C-50D1FF2F37C1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FEAF-FBC9-46A0-B9E6-4BE5008E722A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73F-C04A-49FE-9E1D-8E59B219C3AC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06C7-1AD2-4D8E-B4FE-15663E8BFD42}" type="datetime1">
              <a:rPr lang="lv-LV" smtClean="0"/>
              <a:pPr/>
              <a:t>2019.04.21.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pPr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845087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/>
              <a:t>Viedoklis par Latvijas Stabilitātes programmu 2019.-2022. gadam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5765"/>
            <a:ext cx="9144000" cy="1662935"/>
          </a:xfrm>
        </p:spPr>
        <p:txBody>
          <a:bodyPr>
            <a:normAutofit/>
          </a:bodyPr>
          <a:lstStyle/>
          <a:p>
            <a:r>
              <a:rPr lang="lv-LV" dirty="0"/>
              <a:t>Jānis Platais, Andžs Ūbelis</a:t>
            </a:r>
          </a:p>
          <a:p>
            <a:r>
              <a:rPr lang="lv-LV" dirty="0"/>
              <a:t>Fiskālās disciplīnas padome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F529-4DC1-4DF7-B8FB-27FFC228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Silstam! Īpaši Latvijas darba tirgus un uzņēmējdarbības vide!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95081CE-F659-4392-A6F8-F11162007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1" y="2337639"/>
            <a:ext cx="11854557" cy="247943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2948D-C8DA-4EF4-9541-9D8C5224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82974-BFD9-4E40-AAB2-8CF17D85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Viedoklis par Latvijas Stabilitātes programmu 2019.-2022. gadam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2C508-6BE7-4CC5-937A-45110646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783E53-5C7E-4022-8EFB-814BC13BBE94}"/>
              </a:ext>
            </a:extLst>
          </p:cNvPr>
          <p:cNvSpPr/>
          <p:nvPr/>
        </p:nvSpPr>
        <p:spPr>
          <a:xfrm>
            <a:off x="10990846" y="2280421"/>
            <a:ext cx="1201154" cy="1567543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436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309264" cy="1019175"/>
          </a:xfrm>
        </p:spPr>
        <p:txBody>
          <a:bodyPr>
            <a:normAutofit fontScale="90000"/>
          </a:bodyPr>
          <a:lstStyle/>
          <a:p>
            <a:r>
              <a:rPr lang="lv-LV" dirty="0"/>
              <a:t>2018. gadā faktiskais valsts budžeta izdevumu pieaugums pārsniedza plānoto un būtiski apsteidza ekonomikas potenciāla augsmes tempu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Viedoklis par Latvijas Stabilitātes programmu 2019.-2022. gadam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3</a:t>
            </a:fld>
            <a:endParaRPr 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77C41CD-8DBE-416A-8A2B-8FAD7A259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406085"/>
              </p:ext>
            </p:extLst>
          </p:nvPr>
        </p:nvGraphicFramePr>
        <p:xfrm>
          <a:off x="2189163" y="1604963"/>
          <a:ext cx="91646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34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Tēriņu pieaugums 2018. gadā pārsniedza pat vispiesardzīgākos aprēķinus. Līdzīga tendence saglabājas arī 2019. gadā, sašaurinot iespējas 2020. gadam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1F8C988-2DA1-465E-BDB2-D003BA34C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93765"/>
              </p:ext>
            </p:extLst>
          </p:nvPr>
        </p:nvGraphicFramePr>
        <p:xfrm>
          <a:off x="2189163" y="1604963"/>
          <a:ext cx="9162546" cy="435134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510470">
                  <a:extLst>
                    <a:ext uri="{9D8B030D-6E8A-4147-A177-3AD203B41FA5}">
                      <a16:colId xmlns:a16="http://schemas.microsoft.com/office/drawing/2014/main" val="2880887005"/>
                    </a:ext>
                  </a:extLst>
                </a:gridCol>
                <a:gridCol w="1413019">
                  <a:extLst>
                    <a:ext uri="{9D8B030D-6E8A-4147-A177-3AD203B41FA5}">
                      <a16:colId xmlns:a16="http://schemas.microsoft.com/office/drawing/2014/main" val="3883574461"/>
                    </a:ext>
                  </a:extLst>
                </a:gridCol>
                <a:gridCol w="1413019">
                  <a:extLst>
                    <a:ext uri="{9D8B030D-6E8A-4147-A177-3AD203B41FA5}">
                      <a16:colId xmlns:a16="http://schemas.microsoft.com/office/drawing/2014/main" val="1365731902"/>
                    </a:ext>
                  </a:extLst>
                </a:gridCol>
                <a:gridCol w="1413019">
                  <a:extLst>
                    <a:ext uri="{9D8B030D-6E8A-4147-A177-3AD203B41FA5}">
                      <a16:colId xmlns:a16="http://schemas.microsoft.com/office/drawing/2014/main" val="146681778"/>
                    </a:ext>
                  </a:extLst>
                </a:gridCol>
                <a:gridCol w="1413019">
                  <a:extLst>
                    <a:ext uri="{9D8B030D-6E8A-4147-A177-3AD203B41FA5}">
                      <a16:colId xmlns:a16="http://schemas.microsoft.com/office/drawing/2014/main" val="1647669057"/>
                    </a:ext>
                  </a:extLst>
                </a:gridCol>
              </a:tblGrid>
              <a:tr h="443562"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Izdevumu veids</a:t>
                      </a:r>
                    </a:p>
                  </a:txBody>
                  <a:tcPr marL="9701" marR="9701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2017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2018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2019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2020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ctr"/>
                </a:tc>
                <a:extLst>
                  <a:ext uri="{0D108BD9-81ED-4DB2-BD59-A6C34878D82A}">
                    <a16:rowId xmlns:a16="http://schemas.microsoft.com/office/drawing/2014/main" val="2913068849"/>
                  </a:ext>
                </a:extLst>
              </a:tr>
              <a:tr h="802845">
                <a:tc vMerge="1">
                  <a:txBody>
                    <a:bodyPr/>
                    <a:lstStyle/>
                    <a:p>
                      <a:pPr algn="l" fontAlgn="b"/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milj. eiro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%, izmaiņas pret iepriekšējo gadu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551112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Sociālie pabalsti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2 829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8,4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7,2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7,9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237760163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Atlīdzība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2 288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1992174032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Subsīdijas un dotācijas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1 904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19,6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-4,2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10,8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3886338901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Preces un pakalpojumi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1 310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-1,7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1,0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3426299554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Kapitālie izdevumi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957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24,1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1,2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-10,1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36800942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Procentu izdevumi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297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-7,2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-4,0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11,1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255141184"/>
                  </a:ext>
                </a:extLst>
              </a:tr>
              <a:tr h="443562">
                <a:tc>
                  <a:txBody>
                    <a:bodyPr/>
                    <a:lstStyle/>
                    <a:p>
                      <a:pPr lvl="1" algn="l" fontAlgn="b"/>
                      <a:r>
                        <a:rPr lang="lv-LV" sz="2000" u="none" strike="noStrike" dirty="0">
                          <a:effectLst/>
                        </a:rPr>
                        <a:t>Pārējie izdevumi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1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258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18,9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6,3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9,1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01" marR="9701" marT="9525" marB="0" anchor="b"/>
                </a:tc>
                <a:extLst>
                  <a:ext uri="{0D108BD9-81ED-4DB2-BD59-A6C34878D82A}">
                    <a16:rowId xmlns:a16="http://schemas.microsoft.com/office/drawing/2014/main" val="13739461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Viedoklis par Latvijas Stabilitātes programmu 2019.-2022. gadam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017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BBB7D65-5295-4B56-981D-2C29938D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Nodokļu reformas rezultātā ieņēmumi krīt, tāpēc izdevumi ir jāsamazina, nevis jāveicina to pieaugums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17D567F-24D4-450A-A3C8-ED374174EB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04765" y="1825625"/>
            <a:ext cx="435667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3D58A-2803-4BF4-8489-872304B7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4BBFA-6ECA-4ECD-ACED-D7F03EDF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Viedoklis par Latvijas Stabilitātes programmu 2019.-2022. gadam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D6086-7A68-471C-BB2A-16DC924D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5</a:t>
            </a:fld>
            <a:endParaRPr lang="lv-LV"/>
          </a:p>
        </p:txBody>
      </p:sp>
      <p:pic>
        <p:nvPicPr>
          <p:cNvPr id="16" name="Content Placeholder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BB21043-1291-4826-AC5E-A5DFE9B4BB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68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3742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ABA3-1412-4C25-A152-E77B2053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Atšķirības fiskālo nosacījumu aprēķinos rada atšķirības arī fiskālās telpas novērtējumā</a:t>
            </a:r>
          </a:p>
        </p:txBody>
      </p:sp>
      <p:pic>
        <p:nvPicPr>
          <p:cNvPr id="8" name="Content Placeholder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A9632E8-4BFF-422B-B96F-EC8CB577D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759" y="1604963"/>
            <a:ext cx="8129445" cy="45720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4BCCD-3ABE-49E4-B9AC-6017DF14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6B2A-24B8-42B0-8A70-CAE33F8F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Viedoklis par Latvijas Stabilitātes programmu 2019.-2022. gadam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EFF4-AC6F-448E-8F84-422D7900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908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Padome uzskata, ka valdības fiskālo stratēģiju ir jāpilnveido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2018. gada rezultāti un 2019. gada valsts budžeta vērtējums norāda uz būtisku fiskālās politikas grožu "atlaišanu" un budžeta izdevumu pieaugumu straujāk par potenciālo ekonomikas pieaugumu</a:t>
            </a:r>
          </a:p>
          <a:p>
            <a:r>
              <a:rPr lang="lv-LV" dirty="0"/>
              <a:t>Padome uzskata, ka 2020.gadā ir jāveic lielāka budžeta konsolidācija, lai tiktu ievērotas fiskālās disciplīnas prasības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Viedoklis par Latvijas Stabilitātes programmu 2019.-2022. gadam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432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195474"/>
            <a:ext cx="9144000" cy="1360321"/>
          </a:xfrm>
        </p:spPr>
        <p:txBody>
          <a:bodyPr>
            <a:normAutofit/>
          </a:bodyPr>
          <a:lstStyle/>
          <a:p>
            <a:r>
              <a:rPr lang="lv-LV" sz="4800" dirty="0"/>
              <a:t>Paldies par uzmanību!</a:t>
            </a:r>
            <a:endParaRPr lang="en-GB" sz="480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23.04.2019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br>
              <a:rPr lang="lv-LV" dirty="0"/>
            </a:br>
            <a:r>
              <a:rPr lang="lv-LV" dirty="0"/>
              <a:t>Tālr.: +371 6708 3650</a:t>
            </a:r>
            <a:br>
              <a:rPr lang="lv-LV" dirty="0"/>
            </a:br>
            <a:r>
              <a:rPr lang="lv-LV" dirty="0"/>
              <a:t>E-pasts: info@fdp.gov.lv</a:t>
            </a:r>
            <a:br>
              <a:rPr lang="lv-LV" dirty="0"/>
            </a:br>
            <a:r>
              <a:rPr lang="lv-LV" dirty="0"/>
              <a:t>Mājaslapa: http://fdp.gov.lv </a:t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404879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334BA3005092044E8D497CF5C2A74793" ma:contentTypeVersion="7" ma:contentTypeDescription="Izveidot jaunu dokumentu." ma:contentTypeScope="" ma:versionID="a18141f725f35d7be22bb6d6d0145ea1">
  <xsd:schema xmlns:xsd="http://www.w3.org/2001/XMLSchema" xmlns:xs="http://www.w3.org/2001/XMLSchema" xmlns:p="http://schemas.microsoft.com/office/2006/metadata/properties" xmlns:ns2="9c70c90a-7b91-4514-9304-0bf9c3ca33df" xmlns:ns3="18cde31a-aed2-49ce-b570-e812b29b6342" targetNamespace="http://schemas.microsoft.com/office/2006/metadata/properties" ma:root="true" ma:fieldsID="ce8c318fb1f3d996710b6b4defd5059e" ns2:_="" ns3:_="">
    <xsd:import namespace="9c70c90a-7b91-4514-9304-0bf9c3ca33df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0c90a-7b91-4514-9304-0bf9c3ca3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cde31a-aed2-49ce-b570-e812b29b6342">
      <UserInfo>
        <DisplayName>Jānis Platais</DisplayName>
        <AccountId>12</AccountId>
        <AccountType/>
      </UserInfo>
      <UserInfo>
        <DisplayName>Andzs Ubelis</DisplayName>
        <AccountId>24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B40405-8650-4DBC-AFF6-7EC19BAEC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70c90a-7b91-4514-9304-0bf9c3ca33df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2C8CC1-AEF4-424E-BF75-336EA2EFAB17}">
  <ds:schemaRefs>
    <ds:schemaRef ds:uri="9c70c90a-7b91-4514-9304-0bf9c3ca33d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8cde31a-aed2-49ce-b570-e812b29b634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3965</TotalTime>
  <Words>329</Words>
  <Application>Microsoft Office PowerPoint</Application>
  <PresentationFormat>Widescreen</PresentationFormat>
  <Paragraphs>81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7_Office dizains</vt:lpstr>
      <vt:lpstr>Viedoklis par Latvijas Stabilitātes programmu 2019.-2022. gadam</vt:lpstr>
      <vt:lpstr>Silstam! Īpaši Latvijas darba tirgus un uzņēmējdarbības vide!</vt:lpstr>
      <vt:lpstr>2018. gadā faktiskais valsts budžeta izdevumu pieaugums pārsniedza plānoto un būtiski apsteidza ekonomikas potenciāla augsmes tempu</vt:lpstr>
      <vt:lpstr>Tēriņu pieaugums 2018. gadā pārsniedza pat vispiesardzīgākos aprēķinus. Līdzīga tendence saglabājas arī 2019. gadā, sašaurinot iespējas 2020. gadam</vt:lpstr>
      <vt:lpstr>Nodokļu reformas rezultātā ieņēmumi krīt, tāpēc izdevumi ir jāsamazina, nevis jāveicina to pieaugums</vt:lpstr>
      <vt:lpstr>Atšķirības fiskālo nosacījumu aprēķinos rada atšķirības arī fiskālās telpas novērtējumā</vt:lpstr>
      <vt:lpstr>Padome uzskata, ka valdības fiskālo stratēģiju ir jāpilnveido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Viedoklis par Latvijas Stabilitātes programmu 2019.-2022. gadam</dc:title>
  <dc:creator>FDP</dc:creator>
  <cp:lastModifiedBy>Dace Kalsone</cp:lastModifiedBy>
  <cp:revision>250</cp:revision>
  <dcterms:created xsi:type="dcterms:W3CDTF">2016-08-11T12:43:48Z</dcterms:created>
  <dcterms:modified xsi:type="dcterms:W3CDTF">2019-04-21T18:35:21Z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0x010100334BA3005092044E8D497CF5C2A74793</vt:lpwstr>
  </property>
</Properties>
</file>