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5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4" r:id="rId6"/>
    <p:sldId id="320" r:id="rId7"/>
    <p:sldId id="322" r:id="rId8"/>
    <p:sldId id="327" r:id="rId9"/>
    <p:sldId id="323" r:id="rId10"/>
    <p:sldId id="329" r:id="rId11"/>
    <p:sldId id="331" r:id="rId12"/>
    <p:sldId id="334" r:id="rId13"/>
    <p:sldId id="332" r:id="rId14"/>
    <p:sldId id="328" r:id="rId15"/>
    <p:sldId id="330" r:id="rId16"/>
    <p:sldId id="333" r:id="rId17"/>
    <p:sldId id="289" r:id="rId18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" initials="E" lastIdx="1" clrIdx="0">
    <p:extLst/>
  </p:cmAuthor>
  <p:cmAuthor id="2" name="Janis" initials="JP" lastIdx="2" clrIdx="1">
    <p:extLst/>
  </p:cmAuthor>
  <p:cmAuthor id="3" name="Emils" initials="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0662" autoAdjust="0"/>
  </p:normalViewPr>
  <p:slideViewPr>
    <p:cSldViewPr snapToGrid="0">
      <p:cViewPr varScale="1">
        <p:scale>
          <a:sx n="60" d="100"/>
          <a:sy n="60" d="100"/>
        </p:scale>
        <p:origin x="10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ietvediba\fdp_dokumenti\7_Sedes\2019\20190207_Padome\3_Macro_forecasts_da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etejais\Desktop\20190224_grafiki_UZ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3_Macro_forecasts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3_Macro_forecasts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3_Macro_forecasts_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kalsone\Downloads\gov_10dd_edpt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kalsone\Downloads\gov_10a_main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kroekonomika\L6_2_lekcija\L6_2_izdales_materials_lik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kroekonomika\S5_seminars\S5_uzdevumi_risinajumi_201812_2017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kalsone\Desktop\nodokl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IKP izaugsmes prognoze,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Reālā IKP augsme</c:v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grafiki!$L$4:$O$4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grafiki!$L$7:$O$7</c:f>
              <c:numCache>
                <c:formatCode>#\ ##0.0</c:formatCode>
                <c:ptCount val="4"/>
                <c:pt idx="0">
                  <c:v>3.1686434574876614</c:v>
                </c:pt>
                <c:pt idx="1">
                  <c:v>2.9947102444823916</c:v>
                </c:pt>
                <c:pt idx="2">
                  <c:v>2.8871442593204226</c:v>
                </c:pt>
                <c:pt idx="3">
                  <c:v>2.933023694707515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BB-4B1F-9404-C9CAA2E75F31}"/>
            </c:ext>
          </c:extLst>
        </c:ser>
        <c:ser>
          <c:idx val="1"/>
          <c:order val="1"/>
          <c:tx>
            <c:v>Nominālā IKP augsme</c:v>
          </c:tx>
          <c:spPr>
            <a:ln w="2540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grafiki!$L$4:$O$4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grafiki!$L$8:$O$8</c:f>
              <c:numCache>
                <c:formatCode>#\ ##0.0</c:formatCode>
                <c:ptCount val="4"/>
                <c:pt idx="0">
                  <c:v>6.3521745201066562</c:v>
                </c:pt>
                <c:pt idx="1">
                  <c:v>5.8722134361256906</c:v>
                </c:pt>
                <c:pt idx="2">
                  <c:v>5.4917905203894151</c:v>
                </c:pt>
                <c:pt idx="3">
                  <c:v>5.4700871870061434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BB-4B1F-9404-C9CAA2E75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207792"/>
        <c:axId val="267914136"/>
      </c:lineChart>
      <c:catAx>
        <c:axId val="26920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914136"/>
        <c:crosses val="autoZero"/>
        <c:auto val="1"/>
        <c:lblAlgn val="ctr"/>
        <c:lblOffset val="100"/>
        <c:noMultiLvlLbl val="0"/>
      </c:catAx>
      <c:valAx>
        <c:axId val="26791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20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83550728741356E-2"/>
          <c:y val="6.1111111111111109E-2"/>
          <c:w val="0.89239246464426247"/>
          <c:h val="0.68773272090988613"/>
        </c:manualLayout>
      </c:layout>
      <c:lineChart>
        <c:grouping val="standard"/>
        <c:varyColors val="0"/>
        <c:ser>
          <c:idx val="0"/>
          <c:order val="0"/>
          <c:tx>
            <c:strRef>
              <c:f>'10att'!$A$4</c:f>
              <c:strCache>
                <c:ptCount val="1"/>
                <c:pt idx="0">
                  <c:v>VTBIL 2014./16.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'10att'!$B$3:$J$3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'10att'!$B$4:$J$4</c:f>
              <c:numCache>
                <c:formatCode>0.0</c:formatCode>
                <c:ptCount val="9"/>
                <c:pt idx="0">
                  <c:v>44</c:v>
                </c:pt>
                <c:pt idx="1">
                  <c:v>40</c:v>
                </c:pt>
                <c:pt idx="2">
                  <c:v>33</c:v>
                </c:pt>
                <c:pt idx="3">
                  <c:v>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AF-4D74-BB64-27BD248ACF91}"/>
            </c:ext>
          </c:extLst>
        </c:ser>
        <c:ser>
          <c:idx val="1"/>
          <c:order val="1"/>
          <c:tx>
            <c:strRef>
              <c:f>'10att'!$A$5</c:f>
              <c:strCache>
                <c:ptCount val="1"/>
                <c:pt idx="0">
                  <c:v>VTBIL 2015./17.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'10att'!$B$3:$J$3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'10att'!$B$5:$J$5</c:f>
              <c:numCache>
                <c:formatCode>0.0</c:formatCode>
                <c:ptCount val="9"/>
                <c:pt idx="1">
                  <c:v>40</c:v>
                </c:pt>
                <c:pt idx="2">
                  <c:v>35</c:v>
                </c:pt>
                <c:pt idx="3">
                  <c:v>37</c:v>
                </c:pt>
                <c:pt idx="4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AF-4D74-BB64-27BD248ACF91}"/>
            </c:ext>
          </c:extLst>
        </c:ser>
        <c:ser>
          <c:idx val="2"/>
          <c:order val="2"/>
          <c:tx>
            <c:strRef>
              <c:f>'10att'!$A$6</c:f>
              <c:strCache>
                <c:ptCount val="1"/>
                <c:pt idx="0">
                  <c:v>VTBIL 2016./18. 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'10att'!$B$3:$J$3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'10att'!$B$6:$J$6</c:f>
              <c:numCache>
                <c:formatCode>General</c:formatCode>
                <c:ptCount val="9"/>
                <c:pt idx="2" formatCode="0.0">
                  <c:v>36</c:v>
                </c:pt>
                <c:pt idx="3" formatCode="0.0">
                  <c:v>40</c:v>
                </c:pt>
                <c:pt idx="4" formatCode="0.0">
                  <c:v>38</c:v>
                </c:pt>
                <c:pt idx="5" formatCode="0.0">
                  <c:v>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AF-4D74-BB64-27BD248ACF91}"/>
            </c:ext>
          </c:extLst>
        </c:ser>
        <c:ser>
          <c:idx val="3"/>
          <c:order val="3"/>
          <c:tx>
            <c:strRef>
              <c:f>'10att'!$A$7</c:f>
              <c:strCache>
                <c:ptCount val="1"/>
                <c:pt idx="0">
                  <c:v>VTBIL 2017./19.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'10att'!$B$3:$J$3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'10att'!$B$7:$J$7</c:f>
              <c:numCache>
                <c:formatCode>General</c:formatCode>
                <c:ptCount val="9"/>
                <c:pt idx="3" formatCode="0.0">
                  <c:v>40</c:v>
                </c:pt>
                <c:pt idx="4" formatCode="0.0">
                  <c:v>39</c:v>
                </c:pt>
                <c:pt idx="5" formatCode="0.0">
                  <c:v>38</c:v>
                </c:pt>
                <c:pt idx="6" formatCode="0.0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6AF-4D74-BB64-27BD248ACF91}"/>
            </c:ext>
          </c:extLst>
        </c:ser>
        <c:ser>
          <c:idx val="4"/>
          <c:order val="4"/>
          <c:tx>
            <c:strRef>
              <c:f>'10att'!$A$8</c:f>
              <c:strCache>
                <c:ptCount val="1"/>
                <c:pt idx="0">
                  <c:v>VTBIL 2018./20.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'10att'!$B$3:$J$3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'10att'!$B$8:$J$8</c:f>
              <c:numCache>
                <c:formatCode>General</c:formatCode>
                <c:ptCount val="9"/>
                <c:pt idx="4" formatCode="0.0">
                  <c:v>39</c:v>
                </c:pt>
                <c:pt idx="5" formatCode="0.0">
                  <c:v>37</c:v>
                </c:pt>
                <c:pt idx="6" formatCode="0.0">
                  <c:v>39</c:v>
                </c:pt>
                <c:pt idx="7" formatCode="0.0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6AF-4D74-BB64-27BD248ACF91}"/>
            </c:ext>
          </c:extLst>
        </c:ser>
        <c:ser>
          <c:idx val="5"/>
          <c:order val="5"/>
          <c:tx>
            <c:strRef>
              <c:f>'10att'!$A$9</c:f>
              <c:strCache>
                <c:ptCount val="1"/>
                <c:pt idx="0">
                  <c:v>BL 2019. 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'10att'!$B$3:$J$3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'10att'!$B$9:$J$9</c:f>
              <c:numCache>
                <c:formatCode>General</c:formatCode>
                <c:ptCount val="9"/>
                <c:pt idx="5" formatCode="0.0">
                  <c:v>37</c:v>
                </c:pt>
                <c:pt idx="6" formatCode="0.0">
                  <c:v>38</c:v>
                </c:pt>
                <c:pt idx="7" formatCode="0.0">
                  <c:v>37</c:v>
                </c:pt>
                <c:pt idx="8" formatCode="0.0">
                  <c:v>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6AF-4D74-BB64-27BD248ACF91}"/>
            </c:ext>
          </c:extLst>
        </c:ser>
        <c:ser>
          <c:idx val="6"/>
          <c:order val="6"/>
          <c:tx>
            <c:strRef>
              <c:f>'10att'!$A$10</c:f>
              <c:strCache>
                <c:ptCount val="1"/>
                <c:pt idx="0">
                  <c:v>Faktiskais parāds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'10att'!$B$3:$J$3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'10att'!$B$10:$J$10</c:f>
              <c:numCache>
                <c:formatCode>0.0</c:formatCode>
                <c:ptCount val="9"/>
                <c:pt idx="0">
                  <c:v>39</c:v>
                </c:pt>
                <c:pt idx="1">
                  <c:v>40.9</c:v>
                </c:pt>
                <c:pt idx="2">
                  <c:v>36.799999999999997</c:v>
                </c:pt>
                <c:pt idx="3">
                  <c:v>40.299999999999997</c:v>
                </c:pt>
                <c:pt idx="4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6AF-4D74-BB64-27BD248AC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859072"/>
        <c:axId val="270854760"/>
      </c:lineChart>
      <c:catAx>
        <c:axId val="27085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70854760"/>
        <c:crosses val="autoZero"/>
        <c:auto val="1"/>
        <c:lblAlgn val="ctr"/>
        <c:lblOffset val="100"/>
        <c:noMultiLvlLbl val="0"/>
      </c:catAx>
      <c:valAx>
        <c:axId val="270854760"/>
        <c:scaling>
          <c:orientation val="minMax"/>
          <c:max val="45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7085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517432195975508"/>
          <c:w val="0.97528444498343814"/>
          <c:h val="0.1228597987751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inflācijas un IKP deflatora prognoze,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Inflācija</c:v>
          </c:tx>
          <c:spPr>
            <a:ln w="25400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grafiki!$L$33:$O$33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grafiki!$L$51:$O$51</c:f>
              <c:numCache>
                <c:formatCode>#,##0.0</c:formatCode>
                <c:ptCount val="4"/>
                <c:pt idx="0">
                  <c:v>2.5</c:v>
                </c:pt>
                <c:pt idx="1">
                  <c:v>2.1999999999999997</c:v>
                </c:pt>
                <c:pt idx="2">
                  <c:v>2.1</c:v>
                </c:pt>
                <c:pt idx="3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D-4015-A10E-DC39531FBF32}"/>
            </c:ext>
          </c:extLst>
        </c:ser>
        <c:ser>
          <c:idx val="0"/>
          <c:order val="1"/>
          <c:tx>
            <c:v>IKP deflators</c:v>
          </c:tx>
          <c:spPr>
            <a:ln w="2540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grafiki!$L$33:$O$33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grafiki!$L$34:$O$34</c:f>
              <c:numCache>
                <c:formatCode>#,##0.0</c:formatCode>
                <c:ptCount val="4"/>
                <c:pt idx="0">
                  <c:v>3.0857545044011379</c:v>
                </c:pt>
                <c:pt idx="1">
                  <c:v>2.7938359016816325</c:v>
                </c:pt>
                <c:pt idx="2">
                  <c:v>2.531556570861909</c:v>
                </c:pt>
                <c:pt idx="3">
                  <c:v>2.4647711698661254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3D-4015-A10E-DC39531FB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05144"/>
        <c:axId val="267432272"/>
      </c:lineChart>
      <c:catAx>
        <c:axId val="21460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432272"/>
        <c:crosses val="autoZero"/>
        <c:auto val="1"/>
        <c:lblAlgn val="ctr"/>
        <c:lblOffset val="100"/>
        <c:noMultiLvlLbl val="0"/>
      </c:catAx>
      <c:valAx>
        <c:axId val="26743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4605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faktiskā un dabiskā bezdarba līmeņa prognoze,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grafiki!$B$67</c:f>
              <c:strCache>
                <c:ptCount val="1"/>
                <c:pt idx="0">
                  <c:v>Bezdarba līmenis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grafiki!$L$59:$O$59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grafiki!$L$67:$O$67</c:f>
              <c:numCache>
                <c:formatCode>#,##0.0</c:formatCode>
                <c:ptCount val="4"/>
                <c:pt idx="0">
                  <c:v>6.9564173912012999</c:v>
                </c:pt>
                <c:pt idx="1">
                  <c:v>6.5385134861332839</c:v>
                </c:pt>
                <c:pt idx="2">
                  <c:v>6.3110261815556434</c:v>
                </c:pt>
                <c:pt idx="3">
                  <c:v>5.6499144711432283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D5-40FD-A239-9F11CB53FB1D}"/>
            </c:ext>
          </c:extLst>
        </c:ser>
        <c:ser>
          <c:idx val="1"/>
          <c:order val="1"/>
          <c:tx>
            <c:strRef>
              <c:f>grafiki!$B$68</c:f>
              <c:strCache>
                <c:ptCount val="1"/>
                <c:pt idx="0">
                  <c:v>Bezdarba līmenis, kas neietekmē algu, %</c:v>
                </c:pt>
              </c:strCache>
            </c:strRef>
          </c:tx>
          <c:spPr>
            <a:ln w="2540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grafiki!$L$59:$O$59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grafiki!$L$68:$O$68</c:f>
              <c:numCache>
                <c:formatCode>#,##0.0</c:formatCode>
                <c:ptCount val="4"/>
                <c:pt idx="0">
                  <c:v>7.4789693475770411</c:v>
                </c:pt>
                <c:pt idx="1">
                  <c:v>6.9894418694477123</c:v>
                </c:pt>
                <c:pt idx="2">
                  <c:v>6.5654960978019421</c:v>
                </c:pt>
                <c:pt idx="3">
                  <c:v>6.165045751051065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D5-40FD-A239-9F11CB53F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93208"/>
        <c:axId val="269369216"/>
      </c:lineChart>
      <c:catAx>
        <c:axId val="1639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369216"/>
        <c:crosses val="autoZero"/>
        <c:auto val="1"/>
        <c:lblAlgn val="ctr"/>
        <c:lblOffset val="100"/>
        <c:noMultiLvlLbl val="0"/>
      </c:catAx>
      <c:valAx>
        <c:axId val="2693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39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Finanšu ministrijas potenciālā IKP augsmes un izlaižu starpību prognoze,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grafiki!$B$79</c:f>
              <c:strCache>
                <c:ptCount val="1"/>
                <c:pt idx="0">
                  <c:v>Izlaižu starpība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grafiki!$L$73:$S$73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grafiki!$L$79:$S$79</c:f>
              <c:numCache>
                <c:formatCode>#,##0.0</c:formatCode>
                <c:ptCount val="8"/>
                <c:pt idx="0">
                  <c:v>1.4062051219344058</c:v>
                </c:pt>
                <c:pt idx="1">
                  <c:v>1.0087303048953657</c:v>
                </c:pt>
                <c:pt idx="2">
                  <c:v>0.70251750320309725</c:v>
                </c:pt>
                <c:pt idx="3">
                  <c:v>0.44200213443706104</c:v>
                </c:pt>
                <c:pt idx="4">
                  <c:v>0.24696912058377057</c:v>
                </c:pt>
                <c:pt idx="5">
                  <c:v>0.10083651253629002</c:v>
                </c:pt>
                <c:pt idx="6">
                  <c:v>-9.3722936467642654E-2</c:v>
                </c:pt>
                <c:pt idx="7">
                  <c:v>-0.33644955712733809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7C-4CDC-9702-62D3EA9A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237256"/>
        <c:axId val="270747336"/>
      </c:barChart>
      <c:lineChart>
        <c:grouping val="standard"/>
        <c:varyColors val="0"/>
        <c:ser>
          <c:idx val="0"/>
          <c:order val="0"/>
          <c:tx>
            <c:strRef>
              <c:f>grafiki!$B$75</c:f>
              <c:strCache>
                <c:ptCount val="1"/>
                <c:pt idx="0">
                  <c:v>Potenciālā IKP pieaugums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grafiki!$L$73:$S$73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grafiki!$L$75:$S$75</c:f>
              <c:numCache>
                <c:formatCode>#,##0.0</c:formatCode>
                <c:ptCount val="8"/>
                <c:pt idx="0">
                  <c:v>3.5</c:v>
                </c:pt>
                <c:pt idx="1">
                  <c:v>3.4000000000000004</c:v>
                </c:pt>
                <c:pt idx="2">
                  <c:v>3.2</c:v>
                </c:pt>
                <c:pt idx="3">
                  <c:v>3.2</c:v>
                </c:pt>
                <c:pt idx="4">
                  <c:v>3</c:v>
                </c:pt>
                <c:pt idx="5">
                  <c:v>2.9</c:v>
                </c:pt>
                <c:pt idx="6">
                  <c:v>2.9</c:v>
                </c:pt>
                <c:pt idx="7">
                  <c:v>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7C-4CDC-9702-62D3EA9A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237256"/>
        <c:axId val="270747336"/>
      </c:lineChart>
      <c:catAx>
        <c:axId val="27023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747336"/>
        <c:crosses val="autoZero"/>
        <c:auto val="1"/>
        <c:lblAlgn val="ctr"/>
        <c:lblOffset val="100"/>
        <c:noMultiLvlLbl val="0"/>
      </c:catAx>
      <c:valAx>
        <c:axId val="27074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23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Deficīts (-) vai pārpalikums (+), % no IKP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[gov_10dd_edpt1.xls]gov_10dd_edpt1!$A$12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[gov_10dd_edpt1.xls]gov_10dd_edpt1!$B$11:$X$11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[gov_10dd_edpt1.xls]gov_10dd_edpt1!$B$12:$X$12</c:f>
              <c:numCache>
                <c:formatCode>#\ ##0.0</c:formatCode>
                <c:ptCount val="23"/>
                <c:pt idx="0">
                  <c:v>1.1000000000000001</c:v>
                </c:pt>
                <c:pt idx="1">
                  <c:v>-0.4</c:v>
                </c:pt>
                <c:pt idx="2">
                  <c:v>2.2000000000000002</c:v>
                </c:pt>
                <c:pt idx="3">
                  <c:v>-0.8</c:v>
                </c:pt>
                <c:pt idx="4">
                  <c:v>-3.3</c:v>
                </c:pt>
                <c:pt idx="5">
                  <c:v>-0.1</c:v>
                </c:pt>
                <c:pt idx="6">
                  <c:v>0.2</c:v>
                </c:pt>
                <c:pt idx="7">
                  <c:v>0.4</c:v>
                </c:pt>
                <c:pt idx="8">
                  <c:v>1.8</c:v>
                </c:pt>
                <c:pt idx="9">
                  <c:v>2.4</c:v>
                </c:pt>
                <c:pt idx="10">
                  <c:v>1.1000000000000001</c:v>
                </c:pt>
                <c:pt idx="11">
                  <c:v>2.9</c:v>
                </c:pt>
                <c:pt idx="12">
                  <c:v>2.7</c:v>
                </c:pt>
                <c:pt idx="13">
                  <c:v>-2.7</c:v>
                </c:pt>
                <c:pt idx="14">
                  <c:v>-2.2000000000000002</c:v>
                </c:pt>
                <c:pt idx="15">
                  <c:v>0.2</c:v>
                </c:pt>
                <c:pt idx="16">
                  <c:v>1.2</c:v>
                </c:pt>
                <c:pt idx="17">
                  <c:v>-0.3</c:v>
                </c:pt>
                <c:pt idx="18">
                  <c:v>-0.2</c:v>
                </c:pt>
                <c:pt idx="19">
                  <c:v>0.7</c:v>
                </c:pt>
                <c:pt idx="20">
                  <c:v>0.1</c:v>
                </c:pt>
                <c:pt idx="21">
                  <c:v>-0.3</c:v>
                </c:pt>
                <c:pt idx="22">
                  <c:v>-0.4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C-40EF-A5D5-581D86B355BA}"/>
            </c:ext>
          </c:extLst>
        </c:ser>
        <c:ser>
          <c:idx val="1"/>
          <c:order val="1"/>
          <c:tx>
            <c:strRef>
              <c:f>[gov_10dd_edpt1.xls]gov_10dd_edpt1!$A$13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[gov_10dd_edpt1.xls]gov_10dd_edpt1!$B$11:$X$11</c:f>
              <c:strCach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strCache>
            </c:strRef>
          </c:cat>
          <c:val>
            <c:numRef>
              <c:f>[gov_10dd_edpt1.xls]gov_10dd_edpt1!$B$13:$X$13</c:f>
              <c:numCache>
                <c:formatCode>#\ ##0.0</c:formatCode>
                <c:ptCount val="23"/>
                <c:pt idx="0">
                  <c:v>-1.4</c:v>
                </c:pt>
                <c:pt idx="1">
                  <c:v>-0.4</c:v>
                </c:pt>
                <c:pt idx="2">
                  <c:v>1.4</c:v>
                </c:pt>
                <c:pt idx="3">
                  <c:v>0</c:v>
                </c:pt>
                <c:pt idx="4">
                  <c:v>-3.7</c:v>
                </c:pt>
                <c:pt idx="5">
                  <c:v>-2.7</c:v>
                </c:pt>
                <c:pt idx="6">
                  <c:v>-1.9</c:v>
                </c:pt>
                <c:pt idx="7">
                  <c:v>-2.2999999999999998</c:v>
                </c:pt>
                <c:pt idx="8">
                  <c:v>-1.5</c:v>
                </c:pt>
                <c:pt idx="9">
                  <c:v>-0.9</c:v>
                </c:pt>
                <c:pt idx="10">
                  <c:v>-0.4</c:v>
                </c:pt>
                <c:pt idx="11">
                  <c:v>-0.5</c:v>
                </c:pt>
                <c:pt idx="12">
                  <c:v>-0.5</c:v>
                </c:pt>
                <c:pt idx="13">
                  <c:v>-4.2</c:v>
                </c:pt>
                <c:pt idx="14">
                  <c:v>-9.1</c:v>
                </c:pt>
                <c:pt idx="15">
                  <c:v>-8.6999999999999993</c:v>
                </c:pt>
                <c:pt idx="16">
                  <c:v>-4.3</c:v>
                </c:pt>
                <c:pt idx="17">
                  <c:v>-1.2</c:v>
                </c:pt>
                <c:pt idx="18">
                  <c:v>-1.2</c:v>
                </c:pt>
                <c:pt idx="19">
                  <c:v>-1.5</c:v>
                </c:pt>
                <c:pt idx="20">
                  <c:v>-1.4</c:v>
                </c:pt>
                <c:pt idx="21">
                  <c:v>0.1</c:v>
                </c:pt>
                <c:pt idx="22">
                  <c:v>-0.6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3C-40EF-A5D5-581D86B35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560472"/>
        <c:axId val="267587384"/>
      </c:barChart>
      <c:catAx>
        <c:axId val="26956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587384"/>
        <c:crosses val="autoZero"/>
        <c:auto val="1"/>
        <c:lblAlgn val="ctr"/>
        <c:lblOffset val="100"/>
        <c:noMultiLvlLbl val="0"/>
      </c:catAx>
      <c:valAx>
        <c:axId val="26758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956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Latvijas budžeta izdevumu un potenciālā IKP pārmaiņas, % pret iepriekšējo gadu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[gov_10a_main.xls]Data!$A$129</c:f>
              <c:strCache>
                <c:ptCount val="1"/>
                <c:pt idx="0">
                  <c:v>Budžeta izdevumu pārmaiņas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[gov_10a_main.xls]Data!$X$128:$AC$128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[gov_10a_main.xls]Data!$X$129:$AC$129</c:f>
              <c:numCache>
                <c:formatCode>0.0</c:formatCode>
                <c:ptCount val="6"/>
                <c:pt idx="0">
                  <c:v>3.4563681657901477</c:v>
                </c:pt>
                <c:pt idx="1">
                  <c:v>4.7077298900715494</c:v>
                </c:pt>
                <c:pt idx="2">
                  <c:v>3.2773407990045773</c:v>
                </c:pt>
                <c:pt idx="3">
                  <c:v>-0.40231492437771837</c:v>
                </c:pt>
                <c:pt idx="4">
                  <c:v>10.382554974726759</c:v>
                </c:pt>
                <c:pt idx="5">
                  <c:v>8.5418831518282552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15-4C8D-964B-67A0EE547940}"/>
            </c:ext>
          </c:extLst>
        </c:ser>
        <c:ser>
          <c:idx val="1"/>
          <c:order val="1"/>
          <c:tx>
            <c:strRef>
              <c:f>[gov_10a_main.xls]Data!$A$130</c:f>
              <c:strCache>
                <c:ptCount val="1"/>
                <c:pt idx="0">
                  <c:v>Potenciālā IKP pārmaiņas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[gov_10a_main.xls]Data!$X$128:$AC$128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[gov_10a_main.xls]Data!$X$130:$AC$130</c:f>
              <c:numCache>
                <c:formatCode>#\ ##0.0</c:formatCode>
                <c:ptCount val="6"/>
                <c:pt idx="0">
                  <c:v>2.4718362741691218</c:v>
                </c:pt>
                <c:pt idx="1">
                  <c:v>2.7212262998198309</c:v>
                </c:pt>
                <c:pt idx="2">
                  <c:v>2.8774001978527144</c:v>
                </c:pt>
                <c:pt idx="3">
                  <c:v>2.9916042237513545</c:v>
                </c:pt>
                <c:pt idx="4">
                  <c:v>3.1603631068119609</c:v>
                </c:pt>
                <c:pt idx="5">
                  <c:v>3.4961637648443453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15-4C8D-964B-67A0EE547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587776"/>
        <c:axId val="267588952"/>
      </c:lineChart>
      <c:catAx>
        <c:axId val="2675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588952"/>
        <c:crosses val="autoZero"/>
        <c:auto val="1"/>
        <c:lblAlgn val="ctr"/>
        <c:lblOffset val="100"/>
        <c:noMultiLvlLbl val="0"/>
      </c:catAx>
      <c:valAx>
        <c:axId val="26758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75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Fiskālās politikas ietekme uz ienākumu nevienlīdzības samazināšanu 2017.gadā</a:t>
            </a:r>
          </a:p>
        </c:rich>
      </c:tx>
      <c:layout>
        <c:manualLayout>
          <c:xMode val="edge"/>
          <c:yMode val="edge"/>
          <c:x val="0.16310193191503383"/>
          <c:y val="2.2222222222222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'6-7'!$C$1</c:f>
              <c:strCache>
                <c:ptCount val="1"/>
                <c:pt idx="0">
                  <c:v>Neto Džini</c:v>
                </c:pt>
              </c:strCache>
            </c:strRef>
          </c:tx>
          <c:spPr>
            <a:pattFill prst="wdDnDiag">
              <a:fgClr>
                <a:srgbClr val="00206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26"/>
              <c:layout>
                <c:manualLayout>
                  <c:x val="-2.8404344193818001E-2"/>
                  <c:y val="-0.10019267822736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BA-4B1F-9625-ADB7279DF5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'6-7'!$B$2:$B$28</c:f>
              <c:strCache>
                <c:ptCount val="27"/>
                <c:pt idx="0">
                  <c:v>SE</c:v>
                </c:pt>
                <c:pt idx="1">
                  <c:v>DE</c:v>
                </c:pt>
                <c:pt idx="2">
                  <c:v>EL</c:v>
                </c:pt>
                <c:pt idx="3">
                  <c:v>PT</c:v>
                </c:pt>
                <c:pt idx="4">
                  <c:v>FI</c:v>
                </c:pt>
                <c:pt idx="5">
                  <c:v>HU</c:v>
                </c:pt>
                <c:pt idx="6">
                  <c:v>BE</c:v>
                </c:pt>
                <c:pt idx="7">
                  <c:v>DK</c:v>
                </c:pt>
                <c:pt idx="8">
                  <c:v>FR</c:v>
                </c:pt>
                <c:pt idx="9">
                  <c:v>NO</c:v>
                </c:pt>
                <c:pt idx="10">
                  <c:v>EU</c:v>
                </c:pt>
                <c:pt idx="11">
                  <c:v>AT</c:v>
                </c:pt>
                <c:pt idx="12">
                  <c:v>SL</c:v>
                </c:pt>
                <c:pt idx="13">
                  <c:v>LU</c:v>
                </c:pt>
                <c:pt idx="14">
                  <c:v>NL</c:v>
                </c:pt>
                <c:pt idx="15">
                  <c:v>CZ</c:v>
                </c:pt>
                <c:pt idx="16">
                  <c:v>RO</c:v>
                </c:pt>
                <c:pt idx="17">
                  <c:v>PL</c:v>
                </c:pt>
                <c:pt idx="18">
                  <c:v>CY</c:v>
                </c:pt>
                <c:pt idx="19">
                  <c:v>SK</c:v>
                </c:pt>
                <c:pt idx="20">
                  <c:v>ES</c:v>
                </c:pt>
                <c:pt idx="21">
                  <c:v>MT</c:v>
                </c:pt>
                <c:pt idx="22">
                  <c:v>IT</c:v>
                </c:pt>
                <c:pt idx="23">
                  <c:v>BG</c:v>
                </c:pt>
                <c:pt idx="24">
                  <c:v>LT</c:v>
                </c:pt>
                <c:pt idx="25">
                  <c:v>EE</c:v>
                </c:pt>
                <c:pt idx="26">
                  <c:v>LV</c:v>
                </c:pt>
              </c:strCache>
            </c:strRef>
          </c:cat>
          <c:val>
            <c:numRef>
              <c:f>'6-7'!$C$2:$C$28</c:f>
              <c:numCache>
                <c:formatCode>General</c:formatCode>
                <c:ptCount val="27"/>
                <c:pt idx="0">
                  <c:v>28</c:v>
                </c:pt>
                <c:pt idx="1">
                  <c:v>29.1</c:v>
                </c:pt>
                <c:pt idx="2">
                  <c:v>33.4</c:v>
                </c:pt>
                <c:pt idx="3">
                  <c:v>33.5</c:v>
                </c:pt>
                <c:pt idx="4">
                  <c:v>25.3</c:v>
                </c:pt>
                <c:pt idx="5">
                  <c:v>28.1</c:v>
                </c:pt>
                <c:pt idx="6">
                  <c:v>26</c:v>
                </c:pt>
                <c:pt idx="7">
                  <c:v>27.6</c:v>
                </c:pt>
                <c:pt idx="8">
                  <c:v>29.3</c:v>
                </c:pt>
                <c:pt idx="9">
                  <c:v>26.1</c:v>
                </c:pt>
                <c:pt idx="10">
                  <c:v>30.3</c:v>
                </c:pt>
                <c:pt idx="11">
                  <c:v>27.9</c:v>
                </c:pt>
                <c:pt idx="12">
                  <c:v>23.7</c:v>
                </c:pt>
                <c:pt idx="13">
                  <c:v>30.9</c:v>
                </c:pt>
                <c:pt idx="14">
                  <c:v>27.1</c:v>
                </c:pt>
                <c:pt idx="15">
                  <c:v>24.5</c:v>
                </c:pt>
                <c:pt idx="16">
                  <c:v>33.1</c:v>
                </c:pt>
                <c:pt idx="17">
                  <c:v>29.2</c:v>
                </c:pt>
                <c:pt idx="18">
                  <c:v>30.8</c:v>
                </c:pt>
                <c:pt idx="19">
                  <c:v>23.2</c:v>
                </c:pt>
                <c:pt idx="20">
                  <c:v>34.1</c:v>
                </c:pt>
                <c:pt idx="21">
                  <c:v>28.3</c:v>
                </c:pt>
                <c:pt idx="22">
                  <c:v>32.700000000000003</c:v>
                </c:pt>
                <c:pt idx="23">
                  <c:v>40.200000000000003</c:v>
                </c:pt>
                <c:pt idx="24">
                  <c:v>37.6</c:v>
                </c:pt>
                <c:pt idx="25">
                  <c:v>31.6</c:v>
                </c:pt>
                <c:pt idx="26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BA-4B1F-9625-ADB7279DF5D1}"/>
            </c:ext>
          </c:extLst>
        </c:ser>
        <c:ser>
          <c:idx val="1"/>
          <c:order val="1"/>
          <c:tx>
            <c:strRef>
              <c:f>'6-7'!$D$1</c:f>
              <c:strCache>
                <c:ptCount val="1"/>
                <c:pt idx="0">
                  <c:v>Bruto Džini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6"/>
              <c:layout>
                <c:manualLayout>
                  <c:x val="0"/>
                  <c:y val="-3.853564547206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BA-4B1F-9625-ADB7279DF5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'6-7'!$B$2:$B$28</c:f>
              <c:strCache>
                <c:ptCount val="27"/>
                <c:pt idx="0">
                  <c:v>SE</c:v>
                </c:pt>
                <c:pt idx="1">
                  <c:v>DE</c:v>
                </c:pt>
                <c:pt idx="2">
                  <c:v>EL</c:v>
                </c:pt>
                <c:pt idx="3">
                  <c:v>PT</c:v>
                </c:pt>
                <c:pt idx="4">
                  <c:v>FI</c:v>
                </c:pt>
                <c:pt idx="5">
                  <c:v>HU</c:v>
                </c:pt>
                <c:pt idx="6">
                  <c:v>BE</c:v>
                </c:pt>
                <c:pt idx="7">
                  <c:v>DK</c:v>
                </c:pt>
                <c:pt idx="8">
                  <c:v>FR</c:v>
                </c:pt>
                <c:pt idx="9">
                  <c:v>NO</c:v>
                </c:pt>
                <c:pt idx="10">
                  <c:v>EU</c:v>
                </c:pt>
                <c:pt idx="11">
                  <c:v>AT</c:v>
                </c:pt>
                <c:pt idx="12">
                  <c:v>SL</c:v>
                </c:pt>
                <c:pt idx="13">
                  <c:v>LU</c:v>
                </c:pt>
                <c:pt idx="14">
                  <c:v>NL</c:v>
                </c:pt>
                <c:pt idx="15">
                  <c:v>CZ</c:v>
                </c:pt>
                <c:pt idx="16">
                  <c:v>RO</c:v>
                </c:pt>
                <c:pt idx="17">
                  <c:v>PL</c:v>
                </c:pt>
                <c:pt idx="18">
                  <c:v>CY</c:v>
                </c:pt>
                <c:pt idx="19">
                  <c:v>SK</c:v>
                </c:pt>
                <c:pt idx="20">
                  <c:v>ES</c:v>
                </c:pt>
                <c:pt idx="21">
                  <c:v>MT</c:v>
                </c:pt>
                <c:pt idx="22">
                  <c:v>IT</c:v>
                </c:pt>
                <c:pt idx="23">
                  <c:v>BG</c:v>
                </c:pt>
                <c:pt idx="24">
                  <c:v>LT</c:v>
                </c:pt>
                <c:pt idx="25">
                  <c:v>EE</c:v>
                </c:pt>
                <c:pt idx="26">
                  <c:v>LV</c:v>
                </c:pt>
              </c:strCache>
            </c:strRef>
          </c:cat>
          <c:val>
            <c:numRef>
              <c:f>'6-7'!$D$2:$D$28</c:f>
              <c:numCache>
                <c:formatCode>General</c:formatCode>
                <c:ptCount val="27"/>
                <c:pt idx="0">
                  <c:v>57.6</c:v>
                </c:pt>
                <c:pt idx="1">
                  <c:v>54.4</c:v>
                </c:pt>
                <c:pt idx="2">
                  <c:v>58.2</c:v>
                </c:pt>
                <c:pt idx="3">
                  <c:v>58.2</c:v>
                </c:pt>
                <c:pt idx="4">
                  <c:v>48.4</c:v>
                </c:pt>
                <c:pt idx="5">
                  <c:v>50.7</c:v>
                </c:pt>
                <c:pt idx="6">
                  <c:v>48.5</c:v>
                </c:pt>
                <c:pt idx="7">
                  <c:v>49.9</c:v>
                </c:pt>
                <c:pt idx="8">
                  <c:v>50.8</c:v>
                </c:pt>
                <c:pt idx="9">
                  <c:v>47.2</c:v>
                </c:pt>
                <c:pt idx="10">
                  <c:v>50.6</c:v>
                </c:pt>
                <c:pt idx="11">
                  <c:v>47.5</c:v>
                </c:pt>
                <c:pt idx="12">
                  <c:v>43.1</c:v>
                </c:pt>
                <c:pt idx="13">
                  <c:v>50.2</c:v>
                </c:pt>
                <c:pt idx="14">
                  <c:v>46.4</c:v>
                </c:pt>
                <c:pt idx="15">
                  <c:v>43.7</c:v>
                </c:pt>
                <c:pt idx="16">
                  <c:v>51.6</c:v>
                </c:pt>
                <c:pt idx="17">
                  <c:v>47.3</c:v>
                </c:pt>
                <c:pt idx="18">
                  <c:v>48.6</c:v>
                </c:pt>
                <c:pt idx="19">
                  <c:v>39.299999999999997</c:v>
                </c:pt>
                <c:pt idx="20">
                  <c:v>49.7</c:v>
                </c:pt>
                <c:pt idx="21">
                  <c:v>43.9</c:v>
                </c:pt>
                <c:pt idx="22">
                  <c:v>48.3</c:v>
                </c:pt>
                <c:pt idx="23">
                  <c:v>55.2</c:v>
                </c:pt>
                <c:pt idx="24">
                  <c:v>52</c:v>
                </c:pt>
                <c:pt idx="25">
                  <c:v>45.7</c:v>
                </c:pt>
                <c:pt idx="26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BA-4B1F-9625-ADB7279D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0857896"/>
        <c:axId val="270860248"/>
      </c:barChart>
      <c:lineChart>
        <c:grouping val="stacked"/>
        <c:varyColors val="0"/>
        <c:ser>
          <c:idx val="2"/>
          <c:order val="2"/>
          <c:tx>
            <c:strRef>
              <c:f>'6-7'!$E$1</c:f>
              <c:strCache>
                <c:ptCount val="1"/>
                <c:pt idx="0">
                  <c:v>Fiskālās politikas ietekme uz ienākumu nevienlīdzības samazināšanu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34925">
                <a:solidFill>
                  <a:schemeClr val="accent3"/>
                </a:solidFill>
              </a:ln>
              <a:effectLst/>
            </c:spPr>
          </c:marker>
          <c:dPt>
            <c:idx val="19"/>
            <c:marker>
              <c:symbol val="circle"/>
              <c:size val="5"/>
              <c:spPr>
                <a:solidFill>
                  <a:schemeClr val="tx1"/>
                </a:solidFill>
                <a:ln w="349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1BA-4B1F-9625-ADB7279DF5D1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chemeClr val="tx1"/>
                </a:solidFill>
                <a:ln w="349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1BA-4B1F-9625-ADB7279DF5D1}"/>
              </c:ext>
            </c:extLst>
          </c:dPt>
          <c:dLbls>
            <c:dLbl>
              <c:idx val="26"/>
              <c:layout>
                <c:manualLayout>
                  <c:x val="-3.007518796992481E-2"/>
                  <c:y val="6.9364161849710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BA-4B1F-9625-ADB7279DF5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'6-7'!$B$2:$B$28</c:f>
              <c:strCache>
                <c:ptCount val="27"/>
                <c:pt idx="0">
                  <c:v>SE</c:v>
                </c:pt>
                <c:pt idx="1">
                  <c:v>DE</c:v>
                </c:pt>
                <c:pt idx="2">
                  <c:v>EL</c:v>
                </c:pt>
                <c:pt idx="3">
                  <c:v>PT</c:v>
                </c:pt>
                <c:pt idx="4">
                  <c:v>FI</c:v>
                </c:pt>
                <c:pt idx="5">
                  <c:v>HU</c:v>
                </c:pt>
                <c:pt idx="6">
                  <c:v>BE</c:v>
                </c:pt>
                <c:pt idx="7">
                  <c:v>DK</c:v>
                </c:pt>
                <c:pt idx="8">
                  <c:v>FR</c:v>
                </c:pt>
                <c:pt idx="9">
                  <c:v>NO</c:v>
                </c:pt>
                <c:pt idx="10">
                  <c:v>EU</c:v>
                </c:pt>
                <c:pt idx="11">
                  <c:v>AT</c:v>
                </c:pt>
                <c:pt idx="12">
                  <c:v>SL</c:v>
                </c:pt>
                <c:pt idx="13">
                  <c:v>LU</c:v>
                </c:pt>
                <c:pt idx="14">
                  <c:v>NL</c:v>
                </c:pt>
                <c:pt idx="15">
                  <c:v>CZ</c:v>
                </c:pt>
                <c:pt idx="16">
                  <c:v>RO</c:v>
                </c:pt>
                <c:pt idx="17">
                  <c:v>PL</c:v>
                </c:pt>
                <c:pt idx="18">
                  <c:v>CY</c:v>
                </c:pt>
                <c:pt idx="19">
                  <c:v>SK</c:v>
                </c:pt>
                <c:pt idx="20">
                  <c:v>ES</c:v>
                </c:pt>
                <c:pt idx="21">
                  <c:v>MT</c:v>
                </c:pt>
                <c:pt idx="22">
                  <c:v>IT</c:v>
                </c:pt>
                <c:pt idx="23">
                  <c:v>BG</c:v>
                </c:pt>
                <c:pt idx="24">
                  <c:v>LT</c:v>
                </c:pt>
                <c:pt idx="25">
                  <c:v>EE</c:v>
                </c:pt>
                <c:pt idx="26">
                  <c:v>LV</c:v>
                </c:pt>
              </c:strCache>
            </c:strRef>
          </c:cat>
          <c:val>
            <c:numRef>
              <c:f>'6-7'!$E$2:$E$28</c:f>
              <c:numCache>
                <c:formatCode>General</c:formatCode>
                <c:ptCount val="27"/>
                <c:pt idx="0">
                  <c:v>-29.6</c:v>
                </c:pt>
                <c:pt idx="1">
                  <c:v>-25.299999999999997</c:v>
                </c:pt>
                <c:pt idx="2">
                  <c:v>-24.800000000000004</c:v>
                </c:pt>
                <c:pt idx="3">
                  <c:v>-24.700000000000003</c:v>
                </c:pt>
                <c:pt idx="4">
                  <c:v>-23.099999999999998</c:v>
                </c:pt>
                <c:pt idx="5">
                  <c:v>-22.6</c:v>
                </c:pt>
                <c:pt idx="6">
                  <c:v>-22.5</c:v>
                </c:pt>
                <c:pt idx="7">
                  <c:v>-22.299999999999997</c:v>
                </c:pt>
                <c:pt idx="8">
                  <c:v>-21.499999999999996</c:v>
                </c:pt>
                <c:pt idx="9">
                  <c:v>-21.1</c:v>
                </c:pt>
                <c:pt idx="10">
                  <c:v>-20.3</c:v>
                </c:pt>
                <c:pt idx="11">
                  <c:v>-19.600000000000001</c:v>
                </c:pt>
                <c:pt idx="12">
                  <c:v>-19.400000000000002</c:v>
                </c:pt>
                <c:pt idx="13">
                  <c:v>-19.300000000000004</c:v>
                </c:pt>
                <c:pt idx="14">
                  <c:v>-19.299999999999997</c:v>
                </c:pt>
                <c:pt idx="15">
                  <c:v>-19.200000000000003</c:v>
                </c:pt>
                <c:pt idx="16">
                  <c:v>-18.5</c:v>
                </c:pt>
                <c:pt idx="17">
                  <c:v>-18.099999999999998</c:v>
                </c:pt>
                <c:pt idx="18">
                  <c:v>-17.8</c:v>
                </c:pt>
                <c:pt idx="19">
                  <c:v>-16.099999999999998</c:v>
                </c:pt>
                <c:pt idx="20">
                  <c:v>-15.600000000000001</c:v>
                </c:pt>
                <c:pt idx="21">
                  <c:v>-15.599999999999998</c:v>
                </c:pt>
                <c:pt idx="22">
                  <c:v>-15.599999999999994</c:v>
                </c:pt>
                <c:pt idx="23">
                  <c:v>-15</c:v>
                </c:pt>
                <c:pt idx="24">
                  <c:v>-14.399999999999999</c:v>
                </c:pt>
                <c:pt idx="25">
                  <c:v>-14.100000000000001</c:v>
                </c:pt>
                <c:pt idx="26">
                  <c:v>-12.700000000000003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1BA-4B1F-9625-ADB7279DF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57896"/>
        <c:axId val="270860248"/>
      </c:lineChart>
      <c:catAx>
        <c:axId val="27085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860248"/>
        <c:crosses val="autoZero"/>
        <c:auto val="1"/>
        <c:lblAlgn val="ctr"/>
        <c:lblOffset val="100"/>
        <c:noMultiLvlLbl val="0"/>
      </c:catAx>
      <c:valAx>
        <c:axId val="27086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85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Nodokļu ieņēmumu, t.sk. sociālo iemaksu, struktūra, % no IKP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941771802852742E-2"/>
          <c:y val="0.14706383132470266"/>
          <c:w val="0.89872485925836731"/>
          <c:h val="0.6739916764331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'5S_uzdevumi_risinājumi'!$G$63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'5S_uzdevumi_risinājumi'!$B$64:$B$66</c:f>
              <c:strCache>
                <c:ptCount val="3"/>
                <c:pt idx="0">
                  <c:v>Darba nodokļi</c:v>
                </c:pt>
                <c:pt idx="1">
                  <c:v>Patēriņa nodokļi</c:v>
                </c:pt>
                <c:pt idx="2">
                  <c:v>Kapitāla nodokļi</c:v>
                </c:pt>
              </c:strCache>
            </c:strRef>
          </c:cat>
          <c:val>
            <c:numRef>
              <c:f>'5S_uzdevumi_risinājumi'!$G$64:$G$66</c:f>
              <c:numCache>
                <c:formatCode>0.0</c:formatCode>
                <c:ptCount val="3"/>
                <c:pt idx="0">
                  <c:v>14.837159624128326</c:v>
                </c:pt>
                <c:pt idx="1">
                  <c:v>12.394291910614916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98-4804-BA4D-5F34B0D8FD70}"/>
            </c:ext>
          </c:extLst>
        </c:ser>
        <c:ser>
          <c:idx val="1"/>
          <c:order val="1"/>
          <c:tx>
            <c:strRef>
              <c:f>'5S_uzdevumi_risinājumi'!$H$63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'5S_uzdevumi_risinājumi'!$B$64:$B$66</c:f>
              <c:strCache>
                <c:ptCount val="3"/>
                <c:pt idx="0">
                  <c:v>Darba nodokļi</c:v>
                </c:pt>
                <c:pt idx="1">
                  <c:v>Patēriņa nodokļi</c:v>
                </c:pt>
                <c:pt idx="2">
                  <c:v>Kapitāla nodokļi</c:v>
                </c:pt>
              </c:strCache>
            </c:strRef>
          </c:cat>
          <c:val>
            <c:numRef>
              <c:f>'5S_uzdevumi_risinājumi'!$H$64:$H$66</c:f>
              <c:numCache>
                <c:formatCode>0.0</c:formatCode>
                <c:ptCount val="3"/>
                <c:pt idx="0">
                  <c:v>14.8</c:v>
                </c:pt>
                <c:pt idx="1">
                  <c:v>12.7</c:v>
                </c:pt>
                <c:pt idx="2">
                  <c:v>1.8152968564526033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98-4804-BA4D-5F34B0D8F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-27"/>
        <c:axId val="270861032"/>
        <c:axId val="270855152"/>
      </c:barChart>
      <c:catAx>
        <c:axId val="27086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855152"/>
        <c:crosses val="autoZero"/>
        <c:auto val="1"/>
        <c:lblAlgn val="ctr"/>
        <c:lblOffset val="100"/>
        <c:noMultiLvlLbl val="0"/>
      </c:catAx>
      <c:valAx>
        <c:axId val="27085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86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57450344658473"/>
          <c:y val="0.92041620301617577"/>
          <c:w val="0.38855657575675012"/>
          <c:h val="7.9583776496650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Nodokļu ieņēmumu un IKP augsme, % pret iepriekšējo gadu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makro_fisk_zinojums!$C$105</c:f>
              <c:strCache>
                <c:ptCount val="1"/>
                <c:pt idx="0">
                  <c:v>IKP pieaugums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makro_fisk_zinojums!$E$104:$L$104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(p)</c:v>
                </c:pt>
                <c:pt idx="7">
                  <c:v>2019 (p)</c:v>
                </c:pt>
              </c:strCache>
            </c:strRef>
          </c:cat>
          <c:val>
            <c:numRef>
              <c:f>makro_fisk_zinojums!$E$105:$L$105</c:f>
              <c:numCache>
                <c:formatCode>0.0</c:formatCode>
                <c:ptCount val="8"/>
                <c:pt idx="0">
                  <c:v>9.1875677521866432</c:v>
                </c:pt>
                <c:pt idx="1">
                  <c:v>3.493000398940993</c:v>
                </c:pt>
                <c:pt idx="2">
                  <c:v>3.4574596235473423</c:v>
                </c:pt>
                <c:pt idx="3">
                  <c:v>2.9727074882929205</c:v>
                </c:pt>
                <c:pt idx="4">
                  <c:v>2.94979913899089</c:v>
                </c:pt>
                <c:pt idx="5">
                  <c:v>7.9695818705392174</c:v>
                </c:pt>
                <c:pt idx="6" formatCode="General">
                  <c:v>8.8431101860039263</c:v>
                </c:pt>
                <c:pt idx="7" formatCode="General">
                  <c:v>6.352174520106658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4E-46EC-9053-BDDC16054098}"/>
            </c:ext>
          </c:extLst>
        </c:ser>
        <c:ser>
          <c:idx val="1"/>
          <c:order val="1"/>
          <c:tx>
            <c:strRef>
              <c:f>makro_fisk_zinojums!$C$106</c:f>
              <c:strCache>
                <c:ptCount val="1"/>
                <c:pt idx="0">
                  <c:v>Nodokļu ieņēmumu pieaugums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makro_fisk_zinojums!$E$104:$L$104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(p)</c:v>
                </c:pt>
                <c:pt idx="7">
                  <c:v>2019 (p)</c:v>
                </c:pt>
              </c:strCache>
            </c:strRef>
          </c:cat>
          <c:val>
            <c:numRef>
              <c:f>makro_fisk_zinojums!$E$106:$L$106</c:f>
              <c:numCache>
                <c:formatCode>0.0</c:formatCode>
                <c:ptCount val="8"/>
                <c:pt idx="0">
                  <c:v>10.581685628765648</c:v>
                </c:pt>
                <c:pt idx="1">
                  <c:v>5.303298224613993</c:v>
                </c:pt>
                <c:pt idx="2">
                  <c:v>3.8907776033041639</c:v>
                </c:pt>
                <c:pt idx="3">
                  <c:v>4.8869158488699256</c:v>
                </c:pt>
                <c:pt idx="4">
                  <c:v>5.9543963936984214</c:v>
                </c:pt>
                <c:pt idx="5">
                  <c:v>8.0288008308216412</c:v>
                </c:pt>
                <c:pt idx="6">
                  <c:v>8.0149335513212456</c:v>
                </c:pt>
                <c:pt idx="7">
                  <c:v>4.3999999999999986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4E-46EC-9053-BDDC16054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857504"/>
        <c:axId val="270858288"/>
      </c:lineChart>
      <c:catAx>
        <c:axId val="2708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858288"/>
        <c:crosses val="autoZero"/>
        <c:auto val="1"/>
        <c:lblAlgn val="ctr"/>
        <c:lblOffset val="100"/>
        <c:noMultiLvlLbl val="0"/>
      </c:catAx>
      <c:valAx>
        <c:axId val="27085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08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DDDB-FFB6-41DA-9A3A-51FF372C0965}" type="datetimeFigureOut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17D2-B5BF-43E6-BD97-538359FD63AB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217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0A51-63A0-424A-845B-13667A6F5FBB}" type="datetimeFigureOut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6D2-A979-4166-A81C-5952FB15E8C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100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518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FDL kā strukturālās bilances mērķi paredz -0,5% no IKP, kas regulāri tiek pārsniegts (sk. iepriekš 4. attēlu), ievērojot Eiropas Komisijas pieļautās atkāpes dažāda mērķa strukturālajām reformām. 2019. gada budžetā ir veselības aprūpes sistēmas reformas atkāpe (0,5% no IKP) un nodokļu reformas atkāpe (arī 0,5% no IKP), kas būtiski ierobežo iespējas veidot ciklā sabalansētu valsts budžetu. Ja neskaitītu šo abu reformu ietekmi un arī precīzi tiktu veikta budžeta cikla korekcija (atšķirība vērtējumā par 0,2% no IKP), tad arī Latvija – līdzīgi kā Lietuva un Igaunija – spētu veidot budžetu ar pārpalikumu, t.i. 0,7% no IKP. Vienlaikus Padome pozitīvi vērtē FM spēju veidot apdrošinājumu kā fiskālā nodrošinājuma rezervi 0,1% apmērā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IKP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2490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Latvija atšķirībā no kaimiņvalstīm nav panākusi</a:t>
            </a:r>
            <a:r>
              <a:rPr lang="lv-LV" baseline="0" dirty="0"/>
              <a:t> valsts parāda sloga samazināšanos, kas apgrūtinās fiskālo politiku pārejot nelabvēlīgā ekonomikas cikla fāzē. </a:t>
            </a:r>
          </a:p>
          <a:p>
            <a:r>
              <a:rPr lang="lv-LV" baseline="0" dirty="0"/>
              <a:t>Jādomā par parāda mērķa līmeņa fiskālo nosacījumu nākotnē. Zviedrija 35% no IKP +/- 5% punkti. 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906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45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Ekonomika aug strauji,</a:t>
            </a:r>
            <a:r>
              <a:rPr lang="lv-LV" baseline="0" dirty="0"/>
              <a:t> bet pastāv būtiski bremzēšanās riski. Mūs noteikti sagaida ekonomikas krīze, lai gan mēs nezinām kad un cik dziļa tā būs. </a:t>
            </a:r>
            <a:endParaRPr lang="lv-LV" dirty="0"/>
          </a:p>
          <a:p>
            <a:endParaRPr lang="lv-LV" dirty="0"/>
          </a:p>
          <a:p>
            <a:r>
              <a:rPr lang="lv-LV" dirty="0"/>
              <a:t>Latvijas ekonomika ir stiprāka nekā tā bija pirms krīzes 2009.gadā, tomēr</a:t>
            </a:r>
            <a:r>
              <a:rPr lang="lv-LV" baseline="0" dirty="0"/>
              <a:t> būtiski pieaug riski ārējā tirdzniecībā (tirdzniecības kari, Brexit, pieprasījuma samazināšanās), un riski, ja Latvija nespēs panākt pietiekamu progresu, ieviešot Moneyval rekomendācijas garantējot pieeju starptautiskām maksājumu sistēmām.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890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495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339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Baltijas salīdzinājums</a:t>
            </a:r>
            <a:r>
              <a:rPr lang="lv-LV" baseline="0" dirty="0"/>
              <a:t> ap </a:t>
            </a:r>
            <a:r>
              <a:rPr lang="lv-LV" baseline="0" dirty="0" smtClean="0"/>
              <a:t>plāniem (DBP, October 2018)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12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Novirzes no potenciālā IKP pieauguma trajektorijas 2017.-2019.gados</a:t>
            </a:r>
            <a:r>
              <a:rPr lang="lv-LV" baseline="0" dirty="0"/>
              <a:t> prasīs smagākus budžeta izdevumu konsolidācijas pasākumus vēlāk.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543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Pie </a:t>
            </a:r>
            <a:r>
              <a:rPr lang="en-US" dirty="0" err="1"/>
              <a:t>pirm</a:t>
            </a:r>
            <a:r>
              <a:rPr lang="lv-LV" sz="1200" dirty="0"/>
              <a:t>ā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min</a:t>
            </a:r>
            <a:r>
              <a:rPr lang="lv-LV" sz="1200" dirty="0"/>
              <a:t>ē</a:t>
            </a:r>
            <a:r>
              <a:rPr lang="en-US" dirty="0"/>
              <a:t>t </a:t>
            </a:r>
            <a:r>
              <a:rPr lang="en-US" dirty="0" err="1"/>
              <a:t>ar</a:t>
            </a:r>
            <a:r>
              <a:rPr lang="lv-LV" sz="1200" dirty="0"/>
              <a:t>ī</a:t>
            </a:r>
            <a:r>
              <a:rPr lang="en-US" dirty="0"/>
              <a:t>: </a:t>
            </a:r>
            <a:r>
              <a:rPr lang="lv-LV" sz="1200" dirty="0"/>
              <a:t>Latvijā nav izveidots juridiskais ietvars, lai atzītu vienreizējos un pagaidu pasākumus fiskālo nosacījumu aprēķinā atbilstoši FDL;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530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/>
              <a:t> Dārgā nodokļu reforma (1,1% no IKP) samazinās Džini koeficentu tikai par 0,5 punktiem.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322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Nodokļu reforma vismaz īstermiņā samazina ieņēmumu potenciālu.</a:t>
            </a:r>
          </a:p>
          <a:p>
            <a:r>
              <a:rPr lang="lv-LV" dirty="0"/>
              <a:t>Valdība savā deklarācijā nav nospraudusi</a:t>
            </a:r>
            <a:r>
              <a:rPr lang="lv-LV" baseline="0" dirty="0"/>
              <a:t> virzienu nodokļu sistēmas tālākai pārkārtošanai.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32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326103"/>
            <a:ext cx="9144000" cy="136032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7785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5346032" y="6356350"/>
            <a:ext cx="1499937" cy="365125"/>
          </a:xfrm>
        </p:spPr>
        <p:txBody>
          <a:bodyPr/>
          <a:lstStyle>
            <a:lvl1pPr algn="ctr">
              <a:defRPr/>
            </a:lvl1pPr>
          </a:lstStyle>
          <a:p>
            <a:fld id="{AACF8588-64BF-4344-96A4-E9662A4051CF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968500" cy="1536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Attēls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0"/>
            <a:ext cx="23431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/>
              <a:pPr/>
              <a:t>14.03.2019.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22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6" y="1709738"/>
            <a:ext cx="915770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6" y="4589463"/>
            <a:ext cx="91577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E63C-FE13-41E8-ACB6-6386864BC071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539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189746" y="1825625"/>
            <a:ext cx="4588043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946232" y="1825625"/>
            <a:ext cx="4407568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290B-35D6-4C3A-BFBD-758CE31A7359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9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8" y="365125"/>
            <a:ext cx="916564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81163"/>
            <a:ext cx="4692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2189747" y="2505075"/>
            <a:ext cx="4692316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978316" y="1681163"/>
            <a:ext cx="4377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978316" y="2505075"/>
            <a:ext cx="4377071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A0A-F568-4732-9A48-9CF924E3C94B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39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3ABA-D30E-46BE-938C-50D1FF2F37C1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2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EAF-FBC9-46A0-B9E6-4BE5008E722A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2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73F-C04A-49FE-9E1D-8E59B219C3AC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0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189747" y="365125"/>
            <a:ext cx="9164053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04211"/>
            <a:ext cx="9164053" cy="457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2189747" y="6356350"/>
            <a:ext cx="1499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06C7-1AD2-4D8E-B4FE-15663E8BFD42}" type="datetime1">
              <a:rPr lang="lv-LV" smtClean="0"/>
              <a:pPr/>
              <a:t>14.03.2019.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938337" y="6356350"/>
            <a:ext cx="6432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627894" y="6356350"/>
            <a:ext cx="725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C14F-654A-48BF-A324-8B07BD5B5F7F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9" name="Attēls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7" y="1"/>
            <a:ext cx="1569299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680666"/>
            <a:ext cx="9144000" cy="1360321"/>
          </a:xfrm>
        </p:spPr>
        <p:txBody>
          <a:bodyPr>
            <a:noAutofit/>
          </a:bodyPr>
          <a:lstStyle/>
          <a:p>
            <a:r>
              <a:rPr lang="lv-LV" sz="3200" dirty="0"/>
              <a:t>Fiskālās disciplīnas uzraudzības ziņojums par valsts budžetu 2019. gadam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8.03.2019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2953656" y="4326602"/>
            <a:ext cx="628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Andžs Ūbelis</a:t>
            </a:r>
            <a:endParaRPr lang="lv-LV" sz="2400" dirty="0"/>
          </a:p>
          <a:p>
            <a:pPr algn="ctr"/>
            <a:r>
              <a:rPr lang="lv-LV" sz="2400" dirty="0"/>
              <a:t>Fiskālās disciplīnas padome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536" y="4285044"/>
            <a:ext cx="3659192" cy="24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7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Latvija atpaliek nevienlīdzības mērījumos, fiskālā politika mazāk kā citās attīstītajās valstīs samazina nevienlīdzību*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10</a:t>
            </a:fld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304799" y="6156326"/>
            <a:ext cx="1127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J.Malzubris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et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al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(2018).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Effect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Taxes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Benefits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Reforms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Poverty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Inequality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600" i="1" dirty="0" err="1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lv-LV" sz="1600" i="1" dirty="0">
                <a:solidFill>
                  <a:schemeClr val="bg1">
                    <a:lumMod val="50000"/>
                  </a:schemeClr>
                </a:solidFill>
              </a:rPr>
              <a:t> Latvia, https://ec.europa.eu/info/sites/info/files/economy-finance/eb039_en_0.pdf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290325"/>
              </p:ext>
            </p:extLst>
          </p:nvPr>
        </p:nvGraphicFramePr>
        <p:xfrm>
          <a:off x="2189163" y="1604963"/>
          <a:ext cx="916463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47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Nepietiekami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lv-LV" sz="2800" dirty="0"/>
              <a:t>eņēmumi budžetā būs lielākais ierobežojums svarīgu politisku prioritāšu īstenošanai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8.03.2019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11</a:t>
            </a:fld>
            <a:endParaRPr lang="lv-LV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xmlns="" id="{00000000-0008-0000-0200-000004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5002316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6082296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val 13"/>
          <p:cNvSpPr/>
          <p:nvPr/>
        </p:nvSpPr>
        <p:spPr>
          <a:xfrm>
            <a:off x="5602514" y="2960914"/>
            <a:ext cx="986972" cy="1741715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218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Budžeta bilances mērķis 2019.gadam – kas to nosaka?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Kāpēc Latvijai nav pārpalikuma budžets 0,7% apmērā no IKP?</a:t>
            </a:r>
          </a:p>
          <a:p>
            <a:r>
              <a:rPr lang="lv-LV" dirty="0">
                <a:sym typeface="Wingdings" panose="05000000000000000000" pitchFamily="2" charset="2"/>
              </a:rPr>
              <a:t>Nodokļu reformas atkāpe</a:t>
            </a:r>
          </a:p>
          <a:p>
            <a:r>
              <a:rPr lang="lv-LV" dirty="0">
                <a:sym typeface="Wingdings" panose="05000000000000000000" pitchFamily="2" charset="2"/>
              </a:rPr>
              <a:t>Veselības sistēmas reformas atkāpe</a:t>
            </a:r>
          </a:p>
          <a:p>
            <a:r>
              <a:rPr lang="lv-LV" dirty="0">
                <a:sym typeface="Wingdings" panose="05000000000000000000" pitchFamily="2" charset="2"/>
              </a:rPr>
              <a:t>Cikla aprēķinu atšķirības</a:t>
            </a:r>
          </a:p>
          <a:p>
            <a:r>
              <a:rPr lang="lv-LV" dirty="0">
                <a:sym typeface="Wingdings" panose="05000000000000000000" pitchFamily="2" charset="2"/>
              </a:rPr>
              <a:t>Fiskālās nodrošinājuma rezerves izveide ļāva sasniegt ar EK saskaņoto</a:t>
            </a:r>
          </a:p>
          <a:p>
            <a:pPr marL="0" indent="0">
              <a:buNone/>
            </a:pPr>
            <a:endParaRPr lang="lv-LV" dirty="0"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12</a:t>
            </a:fld>
            <a:endParaRPr lang="lv-LV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2BC638C-0C8F-48CE-8B2E-CEE9921CBF8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12162" y="1384300"/>
            <a:ext cx="4557128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365125"/>
            <a:ext cx="9164053" cy="1239838"/>
          </a:xfrm>
        </p:spPr>
        <p:txBody>
          <a:bodyPr>
            <a:normAutofit fontScale="90000"/>
          </a:bodyPr>
          <a:lstStyle/>
          <a:p>
            <a:r>
              <a:rPr lang="lv-LV" dirty="0"/>
              <a:t>Parāda līmenis, kā akumulējošais fiskālais nosacījums valsts finanšu ilgtspējas novērtējumam, nesamazinās, neskatoties uz ekonomiski labvēlīgajiem apstākļiem</a:t>
            </a:r>
            <a:br>
              <a:rPr lang="lv-LV" dirty="0"/>
            </a:b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8.03.2019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13</a:t>
            </a:fld>
            <a:endParaRPr lang="lv-LV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487215"/>
              </p:ext>
            </p:extLst>
          </p:nvPr>
        </p:nvGraphicFramePr>
        <p:xfrm>
          <a:off x="2189163" y="1604963"/>
          <a:ext cx="916463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924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519671"/>
            <a:ext cx="9144000" cy="1360321"/>
          </a:xfrm>
        </p:spPr>
        <p:txBody>
          <a:bodyPr>
            <a:noAutofit/>
          </a:bodyPr>
          <a:lstStyle/>
          <a:p>
            <a:r>
              <a:rPr lang="lv-LV" sz="4200" dirty="0"/>
              <a:t>Paldies par uzmanību! </a:t>
            </a:r>
            <a:br>
              <a:rPr lang="lv-LV" sz="4200" dirty="0"/>
            </a:br>
            <a:r>
              <a:rPr lang="lv-LV" sz="4200" dirty="0"/>
              <a:t>Jūsu jautājumi?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18.03.2019</a:t>
            </a:r>
            <a:endParaRPr lang="lv-LV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15528" y="4182930"/>
            <a:ext cx="6559485" cy="203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lv-LV" dirty="0"/>
              <a:t>Fiskālās disciplīnas padome</a:t>
            </a:r>
            <a:br>
              <a:rPr lang="lv-LV" dirty="0"/>
            </a:br>
            <a:r>
              <a:rPr lang="lv-LV" dirty="0"/>
              <a:t>Smilšu ielā 1-512  Rīgā  LV-1919</a:t>
            </a:r>
            <a:br>
              <a:rPr lang="lv-LV" dirty="0"/>
            </a:br>
            <a:r>
              <a:rPr lang="lv-LV" dirty="0"/>
              <a:t>Tālr.: +371 6708 3650</a:t>
            </a:r>
            <a:br>
              <a:rPr lang="lv-LV" dirty="0"/>
            </a:br>
            <a:r>
              <a:rPr lang="lv-LV" dirty="0"/>
              <a:t>E-pasts: info@fdp.gov.lv</a:t>
            </a:r>
            <a:br>
              <a:rPr lang="lv-LV" dirty="0"/>
            </a:br>
            <a:r>
              <a:rPr lang="lv-LV" dirty="0"/>
              <a:t>Mājaslapa: http://fdp.gov.lv </a:t>
            </a:r>
            <a:br>
              <a:rPr lang="lv-LV" dirty="0"/>
            </a:br>
            <a:r>
              <a:rPr lang="lv-LV" dirty="0"/>
              <a:t>Twitter: @Fiskalapadome</a:t>
            </a:r>
            <a:br>
              <a:rPr lang="lv-LV" dirty="0"/>
            </a:br>
            <a:r>
              <a:rPr lang="lv-LV" dirty="0"/>
              <a:t>Facebook: fiskalapadome</a:t>
            </a:r>
            <a:br>
              <a:rPr lang="lv-LV" dirty="0"/>
            </a:b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1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2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" y="0"/>
            <a:ext cx="12179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000" dirty="0"/>
              <a:t>2019. gadā un vidējā termiņā reālā IKP augsme ap 3%. Latvijā turpinās cenu konverģences process, kura rezultātā cenas turpinās augt straujāk nekā vidēji </a:t>
            </a:r>
            <a:r>
              <a:rPr lang="lv-LV" sz="2000" dirty="0" err="1"/>
              <a:t>eirozonā</a:t>
            </a:r>
            <a:r>
              <a:rPr lang="lv-LV" sz="2000" dirty="0"/>
              <a:t>. Reālā IKP augsmes tendence normalizēsies tuvu potenciālajai IKP izaugsmei.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8.03.2019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3</a:t>
            </a:fld>
            <a:endParaRPr lang="lv-LV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6707979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2BCD38C4-EE92-4190-A7B0-DE2F0DF1D8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9986927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59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4730592"/>
            <a:ext cx="3166344" cy="202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/>
              <a:t>Latvijas darba tirgus turpina uzkarst – bezdarba līmenis samazinās, līdzdalības līmenis sasniedz jau 70%. Vidējā darba samaksa 2020. gadā tiek prognozēta 1128€ apmērā.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E2AE3E8-623A-4DBE-B292-0CA52046A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>
                <a:latin typeface="+mj-lt"/>
              </a:rPr>
              <a:t>Latvijas darba tirgus piesātinājums turpina augt – </a:t>
            </a:r>
          </a:p>
          <a:p>
            <a:r>
              <a:rPr lang="lv-LV" sz="2400" dirty="0">
                <a:latin typeface="+mj-lt"/>
              </a:rPr>
              <a:t>zems bezdarba līmenis, kas arī turpmākajā periodā plānots zem dabiskā līmeņa,</a:t>
            </a:r>
          </a:p>
          <a:p>
            <a:r>
              <a:rPr lang="lv-LV" sz="2400" dirty="0">
                <a:latin typeface="+mj-lt"/>
              </a:rPr>
              <a:t>līdz ar to turpināsies spiediens uz darba samaksu un inflāciju.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4</a:t>
            </a:fld>
            <a:endParaRPr lang="lv-LV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FCA5CA12-846B-4CBC-84DF-7443F6463C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7444115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9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Galvenie riski ekonomikas izaugsmei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+mj-lt"/>
              </a:rPr>
              <a:t>Mazāk labvēlīgi apstākļi ārējā tirdzniecībā un zemāks ārējais pieprasījums.</a:t>
            </a:r>
          </a:p>
          <a:p>
            <a:r>
              <a:rPr lang="lv-LV" sz="2400" dirty="0">
                <a:latin typeface="+mj-lt"/>
              </a:rPr>
              <a:t>Nenoteiktība ar </a:t>
            </a:r>
            <a:r>
              <a:rPr lang="lv-LV" sz="2400" i="1" dirty="0" err="1">
                <a:latin typeface="+mj-lt"/>
              </a:rPr>
              <a:t>Brexit</a:t>
            </a:r>
            <a:r>
              <a:rPr lang="lv-LV" sz="2400" dirty="0">
                <a:latin typeface="+mj-lt"/>
              </a:rPr>
              <a:t> ietekmi uz Latvijas tautsaimniecību.</a:t>
            </a:r>
          </a:p>
          <a:p>
            <a:r>
              <a:rPr lang="lv-LV" sz="2400" dirty="0" smtClean="0">
                <a:latin typeface="+mj-lt"/>
              </a:rPr>
              <a:t>Ja nepanāk pietiekamu progresu </a:t>
            </a:r>
            <a:r>
              <a:rPr lang="lv-LV" sz="2400" dirty="0">
                <a:latin typeface="+mj-lt"/>
              </a:rPr>
              <a:t>izpildot </a:t>
            </a:r>
            <a:r>
              <a:rPr lang="lv-LV" sz="2400" i="1" dirty="0">
                <a:latin typeface="+mj-lt"/>
              </a:rPr>
              <a:t>Moneyval</a:t>
            </a:r>
            <a:r>
              <a:rPr lang="lv-LV" sz="2400" dirty="0">
                <a:latin typeface="+mj-lt"/>
              </a:rPr>
              <a:t> rekomendācijas.</a:t>
            </a:r>
          </a:p>
          <a:p>
            <a:r>
              <a:rPr lang="lv-LV" sz="2400" dirty="0">
                <a:latin typeface="+mj-lt"/>
              </a:rPr>
              <a:t>Padome arī nesaskata valdības rīcības plānā pietiekamus pasākumus darba tirgus strukturālajām izmaiņām.</a:t>
            </a:r>
          </a:p>
          <a:p>
            <a:endParaRPr lang="lv-LV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</a:t>
            </a:r>
            <a:r>
              <a:rPr lang="en-US" dirty="0" smtClean="0"/>
              <a:t>.</a:t>
            </a:r>
            <a:r>
              <a:rPr lang="lv-LV" dirty="0"/>
              <a:t>03.2019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5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2" y="4278669"/>
            <a:ext cx="3477988" cy="22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400" dirty="0"/>
              <a:t>Kopumā Padome FM izstrādātās makroekonomikas prognozes vērtē kā reālistiskas. Bažas rada ekonomikas potenciāla novērtējums ilgtermiņā.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849FD04-314E-4CF3-BCB5-7AB7749F5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+mj-lt"/>
              </a:rPr>
              <a:t>Ekonomikas izaugsmes potenciālu ierobežo nepietiekams darbaspēka piedāvājums un investīcijas produktīvajā kapitālā</a:t>
            </a:r>
          </a:p>
          <a:p>
            <a:r>
              <a:rPr lang="lv-LV" sz="2400" dirty="0">
                <a:latin typeface="+mj-lt"/>
              </a:rPr>
              <a:t>Ekonomikas izaugsmes potenciāls arvien vairāk noteiks budžeta izdevumu pieauguma ierobežojumus turpmākajos gados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8.03.2019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6</a:t>
            </a:fld>
            <a:endParaRPr lang="lv-LV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CFECFE55-6CCB-4D90-9189-36076ABACE8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8705125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2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1" y="-60088"/>
            <a:ext cx="12205651" cy="69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Budžets tiek gatavots ar deficītu. </a:t>
            </a:r>
            <a:br>
              <a:rPr lang="lv-LV" sz="2800" dirty="0"/>
            </a:br>
            <a:r>
              <a:rPr lang="lv-LV" sz="2800" dirty="0"/>
              <a:t>Budžeta izdevumi aug straujāk par ekonomikas potenciālu.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8.03.2019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8</a:t>
            </a:fld>
            <a:endParaRPr lang="lv-LV"/>
          </a:p>
        </p:txBody>
      </p:sp>
      <p:graphicFrame>
        <p:nvGraphicFramePr>
          <p:cNvPr id="13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999374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4051" y="5715298"/>
            <a:ext cx="218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Igaunijā 13x bija pārpalikuma budžets, Latvijā – tikai 3x!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1908474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46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18217-518E-480E-AE01-E705EC33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365125"/>
            <a:ext cx="10002253" cy="1019175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Padome neatzīst FM sagatavoto juridisko pamatojumu par nodokļu reformas ietekmi un uzskata, ka nepieciešams veikt korekcijas fiskālajā ietvarā 2020. gadam </a:t>
            </a:r>
            <a:endParaRPr lang="lv-LV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AC54CA8E-88ED-400C-9985-6F9C266F1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8101" y="1825625"/>
            <a:ext cx="5181600" cy="4351338"/>
          </a:xfrm>
        </p:spPr>
        <p:txBody>
          <a:bodyPr>
            <a:noAutofit/>
          </a:bodyPr>
          <a:lstStyle/>
          <a:p>
            <a:r>
              <a:rPr lang="lv-LV" sz="2200" dirty="0" smtClean="0"/>
              <a:t>FDL neparedz regulējumu vienreizējo un pagaidu pasākumu korekcijai veicot fiskālo nosacījumu aprēķinu; </a:t>
            </a:r>
          </a:p>
          <a:p>
            <a:r>
              <a:rPr lang="lv-LV" sz="2200" dirty="0" smtClean="0"/>
              <a:t>Apstākļos, kad Latvijas tiesību akti neparedz regulējumu, būtu pieņemama EK izstrādāto vadlīniju pielietošana; </a:t>
            </a:r>
          </a:p>
          <a:p>
            <a:r>
              <a:rPr lang="lv-LV" sz="2200" dirty="0" smtClean="0"/>
              <a:t>Brīva vienreizējo un pagaidu pasākumu tulkošana un pielietošana apdraud FDL izveidotā fiskālās pārvaldības mehānisma integritāti un rada nopietnus riskus atbildīgas fiskālās politikas formulēšanai un izpildei; </a:t>
            </a:r>
            <a:endParaRPr lang="lv-LV" sz="22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2373946C-7FD4-4006-AFE1-E9F61282D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700" y="1825625"/>
            <a:ext cx="5702299" cy="4351338"/>
          </a:xfrm>
        </p:spPr>
        <p:txBody>
          <a:bodyPr>
            <a:noAutofit/>
          </a:bodyPr>
          <a:lstStyle/>
          <a:p>
            <a:r>
              <a:rPr lang="lv-LV" sz="2200" dirty="0" smtClean="0"/>
              <a:t>Nodokļu reformas aprēķinā iekļautie ieņēmumu un arī izdevumu pasākumi būtu jāklasificē kā diskrecionāri ar konkrētu ietekmi uz budžeta bilanci un attiecināmi uz maksimālajiem valsts budžeta izdevumu apmēriem; </a:t>
            </a:r>
          </a:p>
          <a:p>
            <a:r>
              <a:rPr lang="lv-LV" sz="2200" dirty="0" smtClean="0"/>
              <a:t>Valdība, pieņemot likumdošanas aktus sakarā ar nodokļu reformu nav veikusi pietiekamus pasākumus, lai kompensētu ieņēmumu samazināšanos un izdevumu palielināšanos, attiecīgi pieļaujot budžeta deficīta pieaugumu straujas ekonomiskās attīstības posmā, proti, rīkojusies procikliski. </a:t>
            </a:r>
          </a:p>
          <a:p>
            <a:endParaRPr lang="lv-LV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9D57BC-730A-4D5D-A098-ADF05B82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lv-LV" dirty="0" smtClean="0"/>
              <a:t>8</a:t>
            </a:r>
            <a:r>
              <a:rPr lang="en-US" dirty="0" smtClean="0"/>
              <a:t>.03.2019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A413F0-4F64-4953-91E7-CF76F393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0073595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cde31a-aed2-49ce-b570-e812b29b6342">
      <UserInfo>
        <DisplayName>Jānis Platais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34BA3005092044E8D497CF5C2A74793" ma:contentTypeVersion="7" ma:contentTypeDescription="Izveidot jaunu dokumentu." ma:contentTypeScope="" ma:versionID="010072060c31ffda703a54a946a43f4f">
  <xsd:schema xmlns:xsd="http://www.w3.org/2001/XMLSchema" xmlns:xs="http://www.w3.org/2001/XMLSchema" xmlns:p="http://schemas.microsoft.com/office/2006/metadata/properties" xmlns:ns2="9c70c90a-7b91-4514-9304-0bf9c3ca33df" xmlns:ns3="18cde31a-aed2-49ce-b570-e812b29b6342" targetNamespace="http://schemas.microsoft.com/office/2006/metadata/properties" ma:root="true" ma:fieldsID="95a61db755535e43c8e5aacc36697da3" ns2:_="" ns3:_="">
    <xsd:import namespace="9c70c90a-7b91-4514-9304-0bf9c3ca33df"/>
    <xsd:import namespace="18cde31a-aed2-49ce-b570-e812b29b6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0c90a-7b91-4514-9304-0bf9c3ca3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de31a-aed2-49ce-b570-e812b29b6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C8CC1-AEF4-424E-BF75-336EA2EFAB1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c70c90a-7b91-4514-9304-0bf9c3ca33df"/>
    <ds:schemaRef ds:uri="http://purl.org/dc/terms/"/>
    <ds:schemaRef ds:uri="18cde31a-aed2-49ce-b570-e812b29b634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32299E-B1F3-4420-96E2-630224179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F12C39-953F-4D13-9D2C-8479CD2CD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70c90a-7b91-4514-9304-0bf9c3ca33df"/>
    <ds:schemaRef ds:uri="18cde31a-aed2-49ce-b570-e812b29b6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Words>944</Words>
  <Application>Microsoft Office PowerPoint</Application>
  <PresentationFormat>Widescreen</PresentationFormat>
  <Paragraphs>93</Paragraphs>
  <Slides>14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7_Office dizains</vt:lpstr>
      <vt:lpstr>Fiskālās disciplīnas uzraudzības ziņojums par valsts budžetu 2019. gadam</vt:lpstr>
      <vt:lpstr>PowerPoint Presentation</vt:lpstr>
      <vt:lpstr>2019. gadā un vidējā termiņā reālā IKP augsme ap 3%. Latvijā turpinās cenu konverģences process, kura rezultātā cenas turpinās augt straujāk nekā vidēji eirozonā. Reālā IKP augsmes tendence normalizēsies tuvu potenciālajai IKP izaugsmei.</vt:lpstr>
      <vt:lpstr>Latvijas darba tirgus turpina uzkarst – bezdarba līmenis samazinās, līdzdalības līmenis sasniedz jau 70%. Vidējā darba samaksa 2020. gadā tiek prognozēta 1128€ apmērā.</vt:lpstr>
      <vt:lpstr>Galvenie riski ekonomikas izaugsmei</vt:lpstr>
      <vt:lpstr>Kopumā Padome FM izstrādātās makroekonomikas prognozes vērtē kā reālistiskas. Bažas rada ekonomikas potenciāla novērtējums ilgtermiņā.</vt:lpstr>
      <vt:lpstr>PowerPoint Presentation</vt:lpstr>
      <vt:lpstr>Budžets tiek gatavots ar deficītu.  Budžeta izdevumi aug straujāk par ekonomikas potenciālu.</vt:lpstr>
      <vt:lpstr>Padome neatzīst FM sagatavoto juridisko pamatojumu par nodokļu reformas ietekmi un uzskata, ka nepieciešams veikt korekcijas fiskālajā ietvarā 2020. gadam </vt:lpstr>
      <vt:lpstr>Latvija atpaliek nevienlīdzības mērījumos, fiskālā politika mazāk kā citās attīstītajās valstīs samazina nevienlīdzību*</vt:lpstr>
      <vt:lpstr>Nepietiekami ieņēmumi budžetā būs lielākais ierobežojums svarīgu politisku prioritāšu īstenošanai</vt:lpstr>
      <vt:lpstr>Budžeta bilances mērķis 2019.gadam – kas to nosaka? </vt:lpstr>
      <vt:lpstr>Parāda līmenis, kā akumulējošais fiskālais nosacījums valsts finanšu ilgtspējas novērtējumam, nesamazinās, neskatoties uz ekonomiski labvēlīgajiem apstākļiem </vt:lpstr>
      <vt:lpstr>Paldies par uzmanību!  Jūsu jautājumi?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FDP</dc:creator>
  <cp:lastModifiedBy>Vietejais</cp:lastModifiedBy>
  <cp:revision>218</cp:revision>
  <cp:lastPrinted>2019-02-15T07:02:29Z</cp:lastPrinted>
  <dcterms:created xsi:type="dcterms:W3CDTF">2016-08-11T12:43:48Z</dcterms:created>
  <dcterms:modified xsi:type="dcterms:W3CDTF">2019-03-14T11:23:49Z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0x010100334BA3005092044E8D497CF5C2A74793</vt:lpwstr>
  </property>
</Properties>
</file>